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50" r:id="rId3"/>
    <p:sldMasterId id="2147483651" r:id="rId4"/>
  </p:sldMasterIdLst>
  <p:notesMasterIdLst>
    <p:notesMasterId r:id="rId51"/>
  </p:notesMasterIdLst>
  <p:sldIdLst>
    <p:sldId id="256" r:id="rId5"/>
    <p:sldId id="323" r:id="rId6"/>
    <p:sldId id="325" r:id="rId7"/>
    <p:sldId id="307" r:id="rId8"/>
    <p:sldId id="301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9" r:id="rId25"/>
    <p:sldId id="326" r:id="rId26"/>
    <p:sldId id="295" r:id="rId27"/>
    <p:sldId id="296" r:id="rId28"/>
    <p:sldId id="260" r:id="rId29"/>
    <p:sldId id="282" r:id="rId30"/>
    <p:sldId id="284" r:id="rId31"/>
    <p:sldId id="283" r:id="rId32"/>
    <p:sldId id="285" r:id="rId33"/>
    <p:sldId id="268" r:id="rId34"/>
    <p:sldId id="269" r:id="rId35"/>
    <p:sldId id="327" r:id="rId36"/>
    <p:sldId id="300" r:id="rId37"/>
    <p:sldId id="297" r:id="rId38"/>
    <p:sldId id="272" r:id="rId39"/>
    <p:sldId id="288" r:id="rId40"/>
    <p:sldId id="289" r:id="rId41"/>
    <p:sldId id="298" r:id="rId42"/>
    <p:sldId id="328" r:id="rId43"/>
    <p:sldId id="302" r:id="rId44"/>
    <p:sldId id="330" r:id="rId45"/>
    <p:sldId id="299" r:id="rId46"/>
    <p:sldId id="304" r:id="rId47"/>
    <p:sldId id="306" r:id="rId48"/>
    <p:sldId id="305" r:id="rId49"/>
    <p:sldId id="258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86" autoAdjust="0"/>
    <p:restoredTop sz="96433" autoAdjust="0"/>
  </p:normalViewPr>
  <p:slideViewPr>
    <p:cSldViewPr>
      <p:cViewPr varScale="1">
        <p:scale>
          <a:sx n="116" d="100"/>
          <a:sy n="116" d="100"/>
        </p:scale>
        <p:origin x="79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51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3C0FB-9466-46C1-BD11-B2A2F1023D0A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3EB7-029C-41F2-BC08-E02A6992E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2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C31D-B96A-42D5-9AE2-96C7F471506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C31D-B96A-42D5-9AE2-96C7F471506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8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C31D-B96A-42D5-9AE2-96C7F471506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C31D-B96A-42D5-9AE2-96C7F471506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C31D-B96A-42D5-9AE2-96C7F471506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3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C31D-B96A-42D5-9AE2-96C7F471506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8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C31D-B96A-42D5-9AE2-96C7F471506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3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1524000"/>
            <a:ext cx="4648200" cy="17526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429000"/>
            <a:ext cx="4191000" cy="38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Author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0" y="3886200"/>
            <a:ext cx="1447800" cy="30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dd.mm.yyyy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1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Backgroun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228600"/>
            <a:ext cx="8229600" cy="533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>
                <a:solidFill>
                  <a:srgbClr val="FFE4A4"/>
                </a:solidFill>
              </a:defRPr>
            </a:lvl1pPr>
            <a:lvl2pPr>
              <a:defRPr sz="2000">
                <a:solidFill>
                  <a:srgbClr val="FFE4A4"/>
                </a:solidFill>
              </a:defRPr>
            </a:lvl2pPr>
            <a:lvl3pPr>
              <a:defRPr sz="2000">
                <a:solidFill>
                  <a:srgbClr val="FFE4A4"/>
                </a:solidFill>
              </a:defRPr>
            </a:lvl3pPr>
            <a:lvl4pPr>
              <a:defRPr sz="2000">
                <a:solidFill>
                  <a:srgbClr val="FFE4A4"/>
                </a:solidFill>
              </a:defRPr>
            </a:lvl4pPr>
            <a:lvl5pPr>
              <a:defRPr sz="2000">
                <a:solidFill>
                  <a:srgbClr val="FFE4A4"/>
                </a:solidFill>
              </a:defRPr>
            </a:lvl5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1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53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49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600" y="228600"/>
            <a:ext cx="8534400" cy="533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3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229600" cy="533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648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600"/>
            </a:lvl1pPr>
            <a:lvl2pPr marL="742950" indent="-285750">
              <a:buFont typeface="Wingdings" pitchFamily="2" charset="2"/>
              <a:buChar char="§"/>
              <a:defRPr sz="2400"/>
            </a:lvl2pPr>
            <a:lvl3pPr marL="1143000" indent="-228600">
              <a:buFont typeface="Wingdings" pitchFamily="2" charset="2"/>
              <a:buChar char="§"/>
              <a:defRPr sz="2400"/>
            </a:lvl3pPr>
            <a:lvl4pPr marL="1600200" indent="-228600">
              <a:buFont typeface="Wingdings" pitchFamily="2" charset="2"/>
              <a:buChar char="§"/>
              <a:defRPr sz="2400"/>
            </a:lvl4pPr>
            <a:lvl5pPr marL="2057400" indent="-228600">
              <a:buFont typeface="Wingdings" pitchFamily="2" charset="2"/>
              <a:buChar char="§"/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1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229600" cy="533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5237"/>
            <a:ext cx="3886200" cy="47545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600"/>
            </a:lvl1pPr>
            <a:lvl2pPr marL="742950" indent="-285750">
              <a:buFont typeface="Wingdings" pitchFamily="2" charset="2"/>
              <a:buChar char="§"/>
              <a:defRPr sz="2400"/>
            </a:lvl2pPr>
            <a:lvl3pPr marL="1143000" indent="-228600">
              <a:buFont typeface="Wingdings" pitchFamily="2" charset="2"/>
              <a:buChar char="§"/>
              <a:defRPr sz="2400"/>
            </a:lvl3pPr>
            <a:lvl4pPr marL="1600200" indent="-228600">
              <a:buFont typeface="Wingdings" pitchFamily="2" charset="2"/>
              <a:buChar char="§"/>
              <a:defRPr sz="2400"/>
            </a:lvl4pPr>
            <a:lvl5pPr marL="2057400" indent="-228600">
              <a:buFont typeface="Wingdings" pitchFamily="2" charset="2"/>
              <a:buChar char="§"/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65237"/>
            <a:ext cx="3886200" cy="47545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600"/>
            </a:lvl1pPr>
            <a:lvl2pPr marL="742950" indent="-285750">
              <a:buFont typeface="Wingdings" pitchFamily="2" charset="2"/>
              <a:buChar char="§"/>
              <a:defRPr sz="2400"/>
            </a:lvl2pPr>
            <a:lvl3pPr marL="1143000" indent="-228600">
              <a:buFont typeface="Wingdings" pitchFamily="2" charset="2"/>
              <a:buChar char="§"/>
              <a:defRPr sz="2400"/>
            </a:lvl3pPr>
            <a:lvl4pPr marL="1600200" indent="-228600">
              <a:buFont typeface="Wingdings" pitchFamily="2" charset="2"/>
              <a:buChar char="§"/>
              <a:defRPr sz="2400"/>
            </a:lvl4pPr>
            <a:lvl5pPr marL="2057400" indent="-228600">
              <a:buFont typeface="Wingdings" pitchFamily="2" charset="2"/>
              <a:buChar char="§"/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229600" cy="533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295400"/>
            <a:ext cx="3886200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Heading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35162"/>
            <a:ext cx="3886200" cy="400843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200"/>
            </a:lvl1pPr>
            <a:lvl2pPr marL="742950" indent="-285750">
              <a:buFont typeface="Wingdings" pitchFamily="2" charset="2"/>
              <a:buChar char="§"/>
              <a:defRPr sz="2200"/>
            </a:lvl2pPr>
            <a:lvl3pPr marL="1143000" indent="-228600">
              <a:buFont typeface="Wingdings" pitchFamily="2" charset="2"/>
              <a:buChar char="§"/>
              <a:defRPr sz="2200"/>
            </a:lvl3pPr>
            <a:lvl4pPr marL="1600200" indent="-228600">
              <a:buFont typeface="Wingdings" pitchFamily="2" charset="2"/>
              <a:buChar char="§"/>
              <a:defRPr sz="2200"/>
            </a:lvl4pPr>
            <a:lvl5pPr marL="2057400" indent="-228600">
              <a:buFont typeface="Wingdings" pitchFamily="2" charset="2"/>
              <a:buChar char="§"/>
              <a:defRPr sz="2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00600" y="1295400"/>
            <a:ext cx="3886200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Heading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1935162"/>
            <a:ext cx="3886200" cy="4008438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200"/>
            </a:lvl1pPr>
            <a:lvl2pPr marL="742950" indent="-285750">
              <a:buFont typeface="Wingdings" pitchFamily="2" charset="2"/>
              <a:buChar char="§"/>
              <a:defRPr sz="2200"/>
            </a:lvl2pPr>
            <a:lvl3pPr marL="1143000" indent="-228600">
              <a:buFont typeface="Wingdings" pitchFamily="2" charset="2"/>
              <a:buChar char="§"/>
              <a:defRPr sz="2200"/>
            </a:lvl3pPr>
            <a:lvl4pPr marL="1600200" indent="-228600">
              <a:buFont typeface="Wingdings" pitchFamily="2" charset="2"/>
              <a:buChar char="§"/>
              <a:defRPr sz="2200"/>
            </a:lvl4pPr>
            <a:lvl5pPr marL="2057400" indent="-228600">
              <a:buFont typeface="Wingdings" pitchFamily="2" charset="2"/>
              <a:buChar char="§"/>
              <a:defRPr sz="2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1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229600" cy="533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308100"/>
            <a:ext cx="4959350" cy="4648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200"/>
            </a:lvl1pPr>
            <a:lvl2pPr marL="742950" indent="-285750">
              <a:buFont typeface="Wingdings" pitchFamily="2" charset="2"/>
              <a:buChar char="§"/>
              <a:defRPr sz="2200"/>
            </a:lvl2pPr>
            <a:lvl3pPr marL="1143000" indent="-228600">
              <a:buFont typeface="Wingdings" pitchFamily="2" charset="2"/>
              <a:buChar char="§"/>
              <a:defRPr sz="2200"/>
            </a:lvl3pPr>
            <a:lvl4pPr marL="1600200" indent="-228600">
              <a:buFont typeface="Wingdings" pitchFamily="2" charset="2"/>
              <a:buChar char="§"/>
              <a:defRPr sz="2200"/>
            </a:lvl4pPr>
            <a:lvl5pPr marL="2057400" indent="-228600">
              <a:buFont typeface="Wingdings" pitchFamily="2" charset="2"/>
              <a:buChar char="§"/>
              <a:defRPr sz="2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86000"/>
            <a:ext cx="3008313" cy="3700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295400"/>
            <a:ext cx="2971800" cy="990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600" b="1"/>
            </a:lvl1pPr>
            <a:lvl2pPr marL="457200" indent="0" algn="ctr">
              <a:buNone/>
              <a:defRPr sz="2600"/>
            </a:lvl2pPr>
            <a:lvl3pPr marL="914400" indent="0" algn="ctr">
              <a:buNone/>
              <a:defRPr sz="2600"/>
            </a:lvl3pPr>
            <a:lvl4pPr marL="1371600" indent="0" algn="ctr">
              <a:buNone/>
              <a:defRPr sz="2600"/>
            </a:lvl4pPr>
            <a:lvl5pPr marL="1828800" indent="0" algn="ctr">
              <a:buNone/>
              <a:defRPr sz="2600"/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0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229600" cy="533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 hasCustomPrompt="1"/>
          </p:nvPr>
        </p:nvSpPr>
        <p:spPr>
          <a:xfrm>
            <a:off x="914400" y="1219200"/>
            <a:ext cx="7239000" cy="426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lang="en-US" sz="2400" dirty="0" smtClean="0"/>
              <a:t>Table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5562600"/>
            <a:ext cx="72390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Table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0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8229600" cy="533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57300" y="1325166"/>
            <a:ext cx="6629400" cy="3856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7930" y="5334000"/>
            <a:ext cx="6648141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80429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Z:\projectManagement\templates\bg_topography_gr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0" y="0"/>
            <a:ext cx="885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3581400" cy="6864927"/>
          </a:xfrm>
          <a:prstGeom prst="rect">
            <a:avLst/>
          </a:prstGeom>
          <a:solidFill>
            <a:srgbClr val="FFE4A4"/>
          </a:solidFill>
          <a:ln>
            <a:solidFill>
              <a:srgbClr val="FFE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WEST Large-Transparent Bkgrn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2057400"/>
            <a:ext cx="2062163" cy="123558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267200" y="3352801"/>
            <a:ext cx="4191000" cy="0"/>
          </a:xfrm>
          <a:prstGeom prst="line">
            <a:avLst/>
          </a:prstGeom>
          <a:ln w="19050">
            <a:solidFill>
              <a:srgbClr val="FFE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8600" y="1524001"/>
            <a:ext cx="464820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3429001"/>
            <a:ext cx="4191000" cy="350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000" dirty="0" smtClean="0"/>
              <a:t>Author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38800" y="3810001"/>
            <a:ext cx="1447800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E4A4"/>
                </a:solidFill>
              </a:defRPr>
            </a:lvl1pPr>
          </a:lstStyle>
          <a:p>
            <a:r>
              <a:rPr lang="en-US" dirty="0" smtClean="0"/>
              <a:t>dd.mm.yyyy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352800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4C20"/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US" sz="2000" dirty="0" smtClean="0">
                <a:solidFill>
                  <a:srgbClr val="3D4C20"/>
                </a:solidFill>
                <a:latin typeface="Arial" pitchFamily="34" charset="0"/>
                <a:cs typeface="Arial" pitchFamily="34" charset="0"/>
              </a:rPr>
              <a:t>&amp; Statistical</a:t>
            </a:r>
          </a:p>
          <a:p>
            <a:pPr algn="ctr"/>
            <a:r>
              <a:rPr lang="en-US" sz="2000" dirty="0" smtClean="0">
                <a:solidFill>
                  <a:srgbClr val="3D4C20"/>
                </a:solidFill>
                <a:latin typeface="Arial" pitchFamily="34" charset="0"/>
                <a:cs typeface="Arial" pitchFamily="34" charset="0"/>
              </a:rPr>
              <a:t>Consultants</a:t>
            </a:r>
            <a:endParaRPr lang="en-US" sz="2000" dirty="0">
              <a:solidFill>
                <a:srgbClr val="3D4C2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3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rgbClr val="FFE4A4"/>
          </a:solidFill>
          <a:latin typeface="+mn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rgbClr val="FFE4A4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Z:\projectManagement\templates\bg_topography_grn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91"/>
          <a:stretch/>
        </p:blipFill>
        <p:spPr bwMode="auto">
          <a:xfrm>
            <a:off x="0" y="0"/>
            <a:ext cx="9184252" cy="85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Z:\projectManagement\templates\bg_topography_grn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73"/>
          <a:stretch/>
        </p:blipFill>
        <p:spPr bwMode="auto">
          <a:xfrm>
            <a:off x="0" y="6389802"/>
            <a:ext cx="9184252" cy="46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" y="6477000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E4A4"/>
                </a:solidFill>
                <a:latin typeface="Arial" pitchFamily="34" charset="0"/>
                <a:cs typeface="Arial" pitchFamily="34" charset="0"/>
              </a:rPr>
              <a:t>WEST, Inc.</a:t>
            </a:r>
            <a:endParaRPr lang="en-US" sz="1200" dirty="0">
              <a:solidFill>
                <a:srgbClr val="FFE4A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0" y="6504801"/>
            <a:ext cx="373380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E4A4"/>
                </a:solidFill>
              </a:rPr>
              <a:t>| </a:t>
            </a:r>
            <a:r>
              <a:rPr lang="en-US" sz="1200" b="1" baseline="0" dirty="0" smtClean="0">
                <a:solidFill>
                  <a:srgbClr val="FFE4A4"/>
                </a:solidFill>
              </a:rPr>
              <a:t> </a:t>
            </a:r>
            <a:fld id="{1D77F9D1-2948-46BB-A5E1-5E2308DA3736}" type="slidenum">
              <a:rPr lang="en-US" sz="1200" b="1" baseline="0" smtClean="0">
                <a:solidFill>
                  <a:srgbClr val="FFE4A4"/>
                </a:solidFill>
              </a:rPr>
              <a:t>‹#›</a:t>
            </a:fld>
            <a:r>
              <a:rPr lang="en-US" sz="1200" b="1" baseline="0" dirty="0" smtClean="0">
                <a:solidFill>
                  <a:srgbClr val="FFE4A4"/>
                </a:solidFill>
              </a:rPr>
              <a:t>  |</a:t>
            </a:r>
            <a:endParaRPr lang="en-US" sz="1200" b="1" dirty="0">
              <a:solidFill>
                <a:srgbClr val="FFE4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7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  <p:sldLayoutId id="2147483674" r:id="rId5"/>
    <p:sldLayoutId id="2147483672" r:id="rId6"/>
    <p:sldLayoutId id="2147483675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FFE4A4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Z:\projectManagement\templates\bg_topography_gr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91"/>
          <a:stretch/>
        </p:blipFill>
        <p:spPr bwMode="auto">
          <a:xfrm>
            <a:off x="0" y="0"/>
            <a:ext cx="9184252" cy="85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Z:\projectManagement\templates\bg_topography_gr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73"/>
          <a:stretch/>
        </p:blipFill>
        <p:spPr bwMode="auto">
          <a:xfrm>
            <a:off x="0" y="6389802"/>
            <a:ext cx="9184252" cy="46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" y="6477000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E4A4"/>
                </a:solidFill>
                <a:latin typeface="Arial" pitchFamily="34" charset="0"/>
                <a:cs typeface="Arial" pitchFamily="34" charset="0"/>
              </a:rPr>
              <a:t>WEST, Inc.</a:t>
            </a:r>
            <a:endParaRPr lang="en-US" sz="1200" dirty="0">
              <a:solidFill>
                <a:srgbClr val="FFE4A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6504801"/>
            <a:ext cx="373380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E4A4"/>
                </a:solidFill>
              </a:rPr>
              <a:t>| </a:t>
            </a:r>
            <a:r>
              <a:rPr lang="en-US" sz="1200" b="1" baseline="0" dirty="0" smtClean="0">
                <a:solidFill>
                  <a:srgbClr val="FFE4A4"/>
                </a:solidFill>
              </a:rPr>
              <a:t> </a:t>
            </a:r>
            <a:fld id="{1D77F9D1-2948-46BB-A5E1-5E2308DA3736}" type="slidenum">
              <a:rPr lang="en-US" sz="1200" b="1" baseline="0" smtClean="0">
                <a:solidFill>
                  <a:srgbClr val="FFE4A4"/>
                </a:solidFill>
              </a:rPr>
              <a:t>‹#›</a:t>
            </a:fld>
            <a:r>
              <a:rPr lang="en-US" sz="1200" b="1" baseline="0" dirty="0" smtClean="0">
                <a:solidFill>
                  <a:srgbClr val="FFE4A4"/>
                </a:solidFill>
              </a:rPr>
              <a:t>  |</a:t>
            </a:r>
            <a:endParaRPr lang="en-US" sz="1200" b="1" dirty="0">
              <a:solidFill>
                <a:srgbClr val="FFE4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936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FFE4A4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4A4"/>
          </a:solidFill>
          <a:ln>
            <a:solidFill>
              <a:srgbClr val="FFE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EST Large-Transparent Bkgr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8801" y="1905000"/>
            <a:ext cx="2706399" cy="1621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29000" y="3526588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4C20"/>
                </a:solidFill>
              </a:rPr>
              <a:t>west-inc.com</a:t>
            </a:r>
            <a:endParaRPr lang="en-US" sz="2000" dirty="0">
              <a:solidFill>
                <a:srgbClr val="3D4C2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6019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D4C20"/>
                </a:solidFill>
              </a:rPr>
              <a:t>307.634.1756</a:t>
            </a:r>
            <a:endParaRPr lang="en-US" dirty="0">
              <a:solidFill>
                <a:srgbClr val="3D4C2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600" y="5738336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D4C20"/>
                </a:solidFill>
              </a:rPr>
              <a:t>415 West 17th Street, Suite 200, Cheyenne, WY 82001</a:t>
            </a:r>
            <a:endParaRPr lang="en-US" dirty="0">
              <a:solidFill>
                <a:srgbClr val="3D4C2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1700" y="52578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D4C20"/>
                </a:solidFill>
              </a:rPr>
              <a:t>Corporate Headquarters</a:t>
            </a:r>
            <a:endParaRPr lang="en-US" dirty="0">
              <a:solidFill>
                <a:srgbClr val="3D4C2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895600" y="5638800"/>
            <a:ext cx="3352800" cy="0"/>
          </a:xfrm>
          <a:prstGeom prst="line">
            <a:avLst/>
          </a:prstGeom>
          <a:ln w="19050">
            <a:solidFill>
              <a:srgbClr val="3D4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3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1400" y="381000"/>
            <a:ext cx="5562600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Day 2</a:t>
            </a:r>
          </a:p>
          <a:p>
            <a:r>
              <a:rPr lang="en-US" dirty="0" smtClean="0"/>
              <a:t>Distance Sampling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76700" y="3429000"/>
            <a:ext cx="4572000" cy="137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Statistical Methods for Estimating</a:t>
            </a:r>
          </a:p>
          <a:p>
            <a:r>
              <a:rPr lang="en-US" dirty="0" smtClean="0"/>
              <a:t>Abundance in Ecology</a:t>
            </a:r>
            <a:endParaRPr lang="en-US" dirty="0"/>
          </a:p>
          <a:p>
            <a:endParaRPr lang="en-US" dirty="0"/>
          </a:p>
          <a:p>
            <a:r>
              <a:rPr lang="en-US" dirty="0"/>
              <a:t>Jason Carlisle – WEST,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229100" y="6096000"/>
            <a:ext cx="42672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Virtual Workshop Sponsored by Wyoming EPSCoR</a:t>
            </a:r>
          </a:p>
          <a:p>
            <a:r>
              <a:rPr lang="en-US" dirty="0" smtClean="0"/>
              <a:t>12/1/2021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6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Answer?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521679"/>
            <a:ext cx="3059450" cy="17525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is 100%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9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Segue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8259" y="1219200"/>
            <a:ext cx="8677141" cy="1524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/>
            <a:r>
              <a:rPr lang="en-US" dirty="0" smtClean="0"/>
              <a:t>If p =100%, under the assumptions of line transect sampling (i.e., random placement of transects), we would obtain (on average) a distance histogram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743200"/>
            <a:ext cx="3557588" cy="354546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3276600"/>
            <a:ext cx="4181341" cy="2743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/>
            <a:r>
              <a:rPr lang="en-US" dirty="0" smtClean="0"/>
              <a:t>Bars same height</a:t>
            </a:r>
          </a:p>
          <a:p>
            <a:pPr marL="342900" lvl="1" indent="-342900"/>
            <a:r>
              <a:rPr lang="en-US" dirty="0" smtClean="0"/>
              <a:t>The 250 lizards counted were distributed equally across distance bins</a:t>
            </a:r>
          </a:p>
          <a:p>
            <a:pPr marL="742950" lvl="2" indent="-342900"/>
            <a:r>
              <a:rPr lang="en-US" dirty="0" smtClean="0"/>
              <a:t>Pop quiz:  what distance is being measured here?</a:t>
            </a:r>
          </a:p>
        </p:txBody>
      </p:sp>
    </p:spTree>
    <p:extLst>
      <p:ext uri="{BB962C8B-B14F-4D97-AF65-F5344CB8AC3E}">
        <p14:creationId xmlns:p14="http://schemas.microsoft.com/office/powerpoint/2010/main" val="224867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Segue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295399"/>
          </a:xfrm>
        </p:spPr>
        <p:txBody>
          <a:bodyPr/>
          <a:lstStyle/>
          <a:p>
            <a:r>
              <a:rPr lang="en-US" dirty="0" smtClean="0"/>
              <a:t>But what if you repeated the same survey, but now only counted 170 lizards, and your histogram looked like this?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3517181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Segue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295399"/>
          </a:xfrm>
        </p:spPr>
        <p:txBody>
          <a:bodyPr/>
          <a:lstStyle/>
          <a:p>
            <a:r>
              <a:rPr lang="en-US" dirty="0" smtClean="0"/>
              <a:t>But what if you repeated the same survey, but now only counted 170 lizards, and your histogram looked like this?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3517181" cy="354787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2476501"/>
            <a:ext cx="3733800" cy="32384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Lower counts at farther distances is a sign that p &lt; 100%</a:t>
            </a:r>
          </a:p>
          <a:p>
            <a:r>
              <a:rPr lang="en-US" dirty="0" smtClean="0"/>
              <a:t>Specifically that detectability decreases as distance increases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4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295399"/>
          </a:xfrm>
        </p:spPr>
        <p:txBody>
          <a:bodyPr/>
          <a:lstStyle/>
          <a:p>
            <a:r>
              <a:rPr lang="en-US" dirty="0" smtClean="0"/>
              <a:t>Some proportion of lizards were not detected</a:t>
            </a:r>
          </a:p>
          <a:p>
            <a:r>
              <a:rPr lang="en-US" dirty="0" smtClean="0"/>
              <a:t>But what proportion?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8" y="2869473"/>
            <a:ext cx="3568251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5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8" y="2845279"/>
            <a:ext cx="3580599" cy="3401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Segue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295399"/>
          </a:xfrm>
        </p:spPr>
        <p:txBody>
          <a:bodyPr/>
          <a:lstStyle/>
          <a:p>
            <a:r>
              <a:rPr lang="en-US" dirty="0" smtClean="0"/>
              <a:t>Some proportion of lizards were not detected</a:t>
            </a:r>
          </a:p>
          <a:p>
            <a:r>
              <a:rPr lang="en-US" dirty="0" smtClean="0"/>
              <a:t>But what proportion?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2476501"/>
            <a:ext cx="3962400" cy="32384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know true N is 250</a:t>
            </a:r>
          </a:p>
          <a:p>
            <a:r>
              <a:rPr lang="en-US" dirty="0" smtClean="0"/>
              <a:t>We counted 170</a:t>
            </a:r>
          </a:p>
          <a:p>
            <a:r>
              <a:rPr lang="en-US" dirty="0" smtClean="0"/>
              <a:t>170/250 = 68% detected</a:t>
            </a:r>
          </a:p>
          <a:p>
            <a:r>
              <a:rPr lang="en-US" dirty="0" smtClean="0"/>
              <a:t>1 – 0.68 = 32% missed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4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How to Estimate Density and Abundance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C6525-6B3B-4E40-8F7F-AD9791E1E95B}"/>
              </a:ext>
            </a:extLst>
          </p:cNvPr>
          <p:cNvSpPr txBox="1"/>
          <p:nvPr/>
        </p:nvSpPr>
        <p:spPr>
          <a:xfrm>
            <a:off x="6781801" y="2743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534400" cy="3810000"/>
          </a:xfrm>
        </p:spPr>
        <p:txBody>
          <a:bodyPr/>
          <a:lstStyle/>
          <a:p>
            <a:r>
              <a:rPr lang="en-US" dirty="0" smtClean="0"/>
              <a:t>Need distance sampling (or other method) to account for imperfect detection when estimating density or abundance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&lt; 100%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41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Estimate Density and Abundance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C6525-6B3B-4E40-8F7F-AD9791E1E95B}"/>
              </a:ext>
            </a:extLst>
          </p:cNvPr>
          <p:cNvSpPr txBox="1"/>
          <p:nvPr/>
        </p:nvSpPr>
        <p:spPr>
          <a:xfrm>
            <a:off x="6781801" y="2743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534400" cy="3810000"/>
          </a:xfrm>
        </p:spPr>
        <p:txBody>
          <a:bodyPr/>
          <a:lstStyle/>
          <a:p>
            <a:r>
              <a:rPr lang="en-US" dirty="0" smtClean="0"/>
              <a:t>True abundance (N) estimated as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True density (D) is easy to calculate if you know the size of the area surveyed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Area surveyed for (straight) transects is just a rectangle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92246" y="3858498"/>
                <a:ext cx="3359509" cy="1063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𝐶𝑜𝑢𝑛𝑡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246" y="3858498"/>
                <a:ext cx="3359509" cy="1063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35943" y="5698365"/>
                <a:ext cx="3272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𝑊𝑖𝑑𝑡h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943" y="5698365"/>
                <a:ext cx="3272114" cy="369332"/>
              </a:xfrm>
              <a:prstGeom prst="rect">
                <a:avLst/>
              </a:prstGeom>
              <a:blipFill>
                <a:blip r:embed="rId5"/>
                <a:stretch>
                  <a:fillRect l="-1866" r="-298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&lt; 100%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805765" y="2373868"/>
                <a:ext cx="1532471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765" y="2373868"/>
                <a:ext cx="1532471" cy="756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Estimate Density and Abundance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C6525-6B3B-4E40-8F7F-AD9791E1E95B}"/>
              </a:ext>
            </a:extLst>
          </p:cNvPr>
          <p:cNvSpPr txBox="1"/>
          <p:nvPr/>
        </p:nvSpPr>
        <p:spPr>
          <a:xfrm>
            <a:off x="6781801" y="2743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143000" y="2133600"/>
                <a:ext cx="6858000" cy="1183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𝐶𝑜𝑢𝑛𝑡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𝑆𝑒𝑎𝑟𝑐h𝐷𝑖𝑠𝑡𝑎𝑛𝑐𝑒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𝑇𝑜𝑡𝑎𝑙𝑇𝑟𝑎𝑛𝑠𝑒𝑐𝑡𝐿𝑒𝑛𝑔𝑡h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133600"/>
                <a:ext cx="6858000" cy="1183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&lt; 100%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4787798"/>
                <a:ext cx="7467600" cy="85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𝑆𝑒𝑎𝑟𝑐h𝐷𝑖𝑠𝑡𝑎𝑛𝑐𝑒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𝑇𝑜𝑡𝑎𝑙𝑇𝑟𝑎𝑛𝑠𝑒𝑐𝑡𝐿𝑒𝑛𝑔𝑡h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7798"/>
                <a:ext cx="7467600" cy="851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429000" y="3918054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equivalent 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Pop Quiz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114801"/>
          </a:xfrm>
        </p:spPr>
        <p:txBody>
          <a:bodyPr/>
          <a:lstStyle/>
          <a:p>
            <a:r>
              <a:rPr lang="en-US" dirty="0" smtClean="0"/>
              <a:t>Assume you surveyed 5 m on both sides of 100 transects that were each 1,000 m long, and you counted 170 lizards.</a:t>
            </a:r>
          </a:p>
          <a:p>
            <a:r>
              <a:rPr lang="en-US" dirty="0" smtClean="0"/>
              <a:t>Assume </a:t>
            </a:r>
            <a:r>
              <a:rPr lang="en-US" dirty="0" smtClean="0">
                <a:solidFill>
                  <a:srgbClr val="FF0000"/>
                </a:solidFill>
              </a:rPr>
              <a:t>p = 68%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1"/>
                </a:solidFill>
              </a:rPr>
              <a:t>What is the estimated density </a:t>
            </a:r>
            <a:r>
              <a:rPr lang="en-US" dirty="0">
                <a:solidFill>
                  <a:schemeClr val="accent1"/>
                </a:solidFill>
              </a:rPr>
              <a:t>of horned lizards per </a:t>
            </a:r>
            <a:r>
              <a:rPr lang="en-US" dirty="0" smtClean="0">
                <a:solidFill>
                  <a:schemeClr val="accent1"/>
                </a:solidFill>
              </a:rPr>
              <a:t>hectare?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521679"/>
            <a:ext cx="3059450" cy="175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&lt; 100%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66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Outline of Topics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752600"/>
            <a:ext cx="769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en-US" sz="3200" dirty="0" smtClean="0">
                <a:solidFill>
                  <a:schemeClr val="bg1"/>
                </a:solidFill>
              </a:rPr>
              <a:t>Distance Sampling in General</a:t>
            </a:r>
          </a:p>
          <a:p>
            <a:pPr marL="742950" indent="-742950">
              <a:buAutoNum type="arabicParenR"/>
            </a:pPr>
            <a:r>
              <a:rPr lang="en-US" sz="3200" dirty="0" smtClean="0">
                <a:solidFill>
                  <a:schemeClr val="bg1"/>
                </a:solidFill>
              </a:rPr>
              <a:t>Crash Course in Hierarchical Models</a:t>
            </a:r>
          </a:p>
          <a:p>
            <a:pPr marL="742950" indent="-742950">
              <a:buAutoNum type="arabicParenR"/>
            </a:pPr>
            <a:r>
              <a:rPr lang="en-US" sz="3200" dirty="0" smtClean="0">
                <a:solidFill>
                  <a:schemeClr val="bg1"/>
                </a:solidFill>
              </a:rPr>
              <a:t>The Hierarchical Distance Sampling (HDS) Model</a:t>
            </a:r>
          </a:p>
          <a:p>
            <a:pPr marL="742950" indent="-742950">
              <a:buAutoNum type="arabicParenR"/>
            </a:pPr>
            <a:r>
              <a:rPr lang="en-US" sz="3200" dirty="0" smtClean="0">
                <a:solidFill>
                  <a:schemeClr val="bg1"/>
                </a:solidFill>
              </a:rPr>
              <a:t>Example HDS Analysis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3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Answer?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521679"/>
            <a:ext cx="3059450" cy="17525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&lt; 100%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2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038600" cy="4648200"/>
          </a:xfrm>
        </p:spPr>
        <p:txBody>
          <a:bodyPr/>
          <a:lstStyle/>
          <a:p>
            <a:r>
              <a:rPr lang="en-US" dirty="0" smtClean="0"/>
              <a:t>The shape of the distance histogram is used to estimate the probability of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71800"/>
            <a:ext cx="3580599" cy="34015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00600" y="1143000"/>
            <a:ext cx="4038600" cy="4648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Typically, we fit a model to describe the shape (i.e., the detection function)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971800"/>
            <a:ext cx="3580599" cy="34015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91200" y="3048000"/>
            <a:ext cx="2586681" cy="238897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840627" y="3113903"/>
            <a:ext cx="2513556" cy="1845275"/>
          </a:xfrm>
          <a:custGeom>
            <a:avLst/>
            <a:gdLst>
              <a:gd name="connsiteX0" fmla="*/ 0 w 2513556"/>
              <a:gd name="connsiteY0" fmla="*/ 8238 h 1845275"/>
              <a:gd name="connsiteX1" fmla="*/ 107092 w 2513556"/>
              <a:gd name="connsiteY1" fmla="*/ 0 h 1845275"/>
              <a:gd name="connsiteX2" fmla="*/ 337751 w 2513556"/>
              <a:gd name="connsiteY2" fmla="*/ 16475 h 1845275"/>
              <a:gd name="connsiteX3" fmla="*/ 411892 w 2513556"/>
              <a:gd name="connsiteY3" fmla="*/ 32951 h 1845275"/>
              <a:gd name="connsiteX4" fmla="*/ 444843 w 2513556"/>
              <a:gd name="connsiteY4" fmla="*/ 41189 h 1845275"/>
              <a:gd name="connsiteX5" fmla="*/ 494270 w 2513556"/>
              <a:gd name="connsiteY5" fmla="*/ 49427 h 1845275"/>
              <a:gd name="connsiteX6" fmla="*/ 527222 w 2513556"/>
              <a:gd name="connsiteY6" fmla="*/ 57665 h 1845275"/>
              <a:gd name="connsiteX7" fmla="*/ 609600 w 2513556"/>
              <a:gd name="connsiteY7" fmla="*/ 65902 h 1845275"/>
              <a:gd name="connsiteX8" fmla="*/ 659027 w 2513556"/>
              <a:gd name="connsiteY8" fmla="*/ 82378 h 1845275"/>
              <a:gd name="connsiteX9" fmla="*/ 683741 w 2513556"/>
              <a:gd name="connsiteY9" fmla="*/ 90616 h 1845275"/>
              <a:gd name="connsiteX10" fmla="*/ 708454 w 2513556"/>
              <a:gd name="connsiteY10" fmla="*/ 107092 h 1845275"/>
              <a:gd name="connsiteX11" fmla="*/ 741405 w 2513556"/>
              <a:gd name="connsiteY11" fmla="*/ 115329 h 1845275"/>
              <a:gd name="connsiteX12" fmla="*/ 766119 w 2513556"/>
              <a:gd name="connsiteY12" fmla="*/ 140043 h 1845275"/>
              <a:gd name="connsiteX13" fmla="*/ 790832 w 2513556"/>
              <a:gd name="connsiteY13" fmla="*/ 148281 h 1845275"/>
              <a:gd name="connsiteX14" fmla="*/ 840259 w 2513556"/>
              <a:gd name="connsiteY14" fmla="*/ 181232 h 1845275"/>
              <a:gd name="connsiteX15" fmla="*/ 864973 w 2513556"/>
              <a:gd name="connsiteY15" fmla="*/ 205946 h 1845275"/>
              <a:gd name="connsiteX16" fmla="*/ 889687 w 2513556"/>
              <a:gd name="connsiteY16" fmla="*/ 214183 h 1845275"/>
              <a:gd name="connsiteX17" fmla="*/ 922638 w 2513556"/>
              <a:gd name="connsiteY17" fmla="*/ 263611 h 1845275"/>
              <a:gd name="connsiteX18" fmla="*/ 939114 w 2513556"/>
              <a:gd name="connsiteY18" fmla="*/ 288324 h 1845275"/>
              <a:gd name="connsiteX19" fmla="*/ 988541 w 2513556"/>
              <a:gd name="connsiteY19" fmla="*/ 329513 h 1845275"/>
              <a:gd name="connsiteX20" fmla="*/ 996778 w 2513556"/>
              <a:gd name="connsiteY20" fmla="*/ 354227 h 1845275"/>
              <a:gd name="connsiteX21" fmla="*/ 1021492 w 2513556"/>
              <a:gd name="connsiteY21" fmla="*/ 362465 h 1845275"/>
              <a:gd name="connsiteX22" fmla="*/ 1046205 w 2513556"/>
              <a:gd name="connsiteY22" fmla="*/ 378940 h 1845275"/>
              <a:gd name="connsiteX23" fmla="*/ 1070919 w 2513556"/>
              <a:gd name="connsiteY23" fmla="*/ 403654 h 1845275"/>
              <a:gd name="connsiteX24" fmla="*/ 1120346 w 2513556"/>
              <a:gd name="connsiteY24" fmla="*/ 428367 h 1845275"/>
              <a:gd name="connsiteX25" fmla="*/ 1161535 w 2513556"/>
              <a:gd name="connsiteY25" fmla="*/ 469556 h 1845275"/>
              <a:gd name="connsiteX26" fmla="*/ 1169773 w 2513556"/>
              <a:gd name="connsiteY26" fmla="*/ 494270 h 1845275"/>
              <a:gd name="connsiteX27" fmla="*/ 1219200 w 2513556"/>
              <a:gd name="connsiteY27" fmla="*/ 543697 h 1845275"/>
              <a:gd name="connsiteX28" fmla="*/ 1252151 w 2513556"/>
              <a:gd name="connsiteY28" fmla="*/ 576648 h 1845275"/>
              <a:gd name="connsiteX29" fmla="*/ 1268627 w 2513556"/>
              <a:gd name="connsiteY29" fmla="*/ 601362 h 1845275"/>
              <a:gd name="connsiteX30" fmla="*/ 1293341 w 2513556"/>
              <a:gd name="connsiteY30" fmla="*/ 617838 h 1845275"/>
              <a:gd name="connsiteX31" fmla="*/ 1301578 w 2513556"/>
              <a:gd name="connsiteY31" fmla="*/ 642551 h 1845275"/>
              <a:gd name="connsiteX32" fmla="*/ 1351005 w 2513556"/>
              <a:gd name="connsiteY32" fmla="*/ 675502 h 1845275"/>
              <a:gd name="connsiteX33" fmla="*/ 1367481 w 2513556"/>
              <a:gd name="connsiteY33" fmla="*/ 700216 h 1845275"/>
              <a:gd name="connsiteX34" fmla="*/ 1392195 w 2513556"/>
              <a:gd name="connsiteY34" fmla="*/ 716692 h 1845275"/>
              <a:gd name="connsiteX35" fmla="*/ 1400432 w 2513556"/>
              <a:gd name="connsiteY35" fmla="*/ 741405 h 1845275"/>
              <a:gd name="connsiteX36" fmla="*/ 1425146 w 2513556"/>
              <a:gd name="connsiteY36" fmla="*/ 757881 h 1845275"/>
              <a:gd name="connsiteX37" fmla="*/ 1474573 w 2513556"/>
              <a:gd name="connsiteY37" fmla="*/ 799070 h 1845275"/>
              <a:gd name="connsiteX38" fmla="*/ 1491049 w 2513556"/>
              <a:gd name="connsiteY38" fmla="*/ 823783 h 1845275"/>
              <a:gd name="connsiteX39" fmla="*/ 1515762 w 2513556"/>
              <a:gd name="connsiteY39" fmla="*/ 840259 h 1845275"/>
              <a:gd name="connsiteX40" fmla="*/ 1548714 w 2513556"/>
              <a:gd name="connsiteY40" fmla="*/ 864973 h 1845275"/>
              <a:gd name="connsiteX41" fmla="*/ 1565189 w 2513556"/>
              <a:gd name="connsiteY41" fmla="*/ 889686 h 1845275"/>
              <a:gd name="connsiteX42" fmla="*/ 1589903 w 2513556"/>
              <a:gd name="connsiteY42" fmla="*/ 906162 h 1845275"/>
              <a:gd name="connsiteX43" fmla="*/ 1631092 w 2513556"/>
              <a:gd name="connsiteY43" fmla="*/ 939113 h 1845275"/>
              <a:gd name="connsiteX44" fmla="*/ 1655805 w 2513556"/>
              <a:gd name="connsiteY44" fmla="*/ 963827 h 1845275"/>
              <a:gd name="connsiteX45" fmla="*/ 1680519 w 2513556"/>
              <a:gd name="connsiteY45" fmla="*/ 980302 h 1845275"/>
              <a:gd name="connsiteX46" fmla="*/ 1705232 w 2513556"/>
              <a:gd name="connsiteY46" fmla="*/ 1013254 h 1845275"/>
              <a:gd name="connsiteX47" fmla="*/ 1762897 w 2513556"/>
              <a:gd name="connsiteY47" fmla="*/ 1087394 h 1845275"/>
              <a:gd name="connsiteX48" fmla="*/ 1779373 w 2513556"/>
              <a:gd name="connsiteY48" fmla="*/ 1112108 h 1845275"/>
              <a:gd name="connsiteX49" fmla="*/ 1795849 w 2513556"/>
              <a:gd name="connsiteY49" fmla="*/ 1161535 h 1845275"/>
              <a:gd name="connsiteX50" fmla="*/ 1837038 w 2513556"/>
              <a:gd name="connsiteY50" fmla="*/ 1235675 h 1845275"/>
              <a:gd name="connsiteX51" fmla="*/ 1853514 w 2513556"/>
              <a:gd name="connsiteY51" fmla="*/ 1260389 h 1845275"/>
              <a:gd name="connsiteX52" fmla="*/ 1861751 w 2513556"/>
              <a:gd name="connsiteY52" fmla="*/ 1285102 h 1845275"/>
              <a:gd name="connsiteX53" fmla="*/ 1878227 w 2513556"/>
              <a:gd name="connsiteY53" fmla="*/ 1309816 h 1845275"/>
              <a:gd name="connsiteX54" fmla="*/ 1886465 w 2513556"/>
              <a:gd name="connsiteY54" fmla="*/ 1342767 h 1845275"/>
              <a:gd name="connsiteX55" fmla="*/ 1935892 w 2513556"/>
              <a:gd name="connsiteY55" fmla="*/ 1400432 h 1845275"/>
              <a:gd name="connsiteX56" fmla="*/ 1952368 w 2513556"/>
              <a:gd name="connsiteY56" fmla="*/ 1425146 h 1845275"/>
              <a:gd name="connsiteX57" fmla="*/ 1977081 w 2513556"/>
              <a:gd name="connsiteY57" fmla="*/ 1441621 h 1845275"/>
              <a:gd name="connsiteX58" fmla="*/ 2026508 w 2513556"/>
              <a:gd name="connsiteY58" fmla="*/ 1482811 h 1845275"/>
              <a:gd name="connsiteX59" fmla="*/ 2042984 w 2513556"/>
              <a:gd name="connsiteY59" fmla="*/ 1507524 h 1845275"/>
              <a:gd name="connsiteX60" fmla="*/ 2084173 w 2513556"/>
              <a:gd name="connsiteY60" fmla="*/ 1524000 h 1845275"/>
              <a:gd name="connsiteX61" fmla="*/ 2108887 w 2513556"/>
              <a:gd name="connsiteY61" fmla="*/ 1540475 h 1845275"/>
              <a:gd name="connsiteX62" fmla="*/ 2117124 w 2513556"/>
              <a:gd name="connsiteY62" fmla="*/ 1565189 h 1845275"/>
              <a:gd name="connsiteX63" fmla="*/ 2166551 w 2513556"/>
              <a:gd name="connsiteY63" fmla="*/ 1581665 h 1845275"/>
              <a:gd name="connsiteX64" fmla="*/ 2183027 w 2513556"/>
              <a:gd name="connsiteY64" fmla="*/ 1606378 h 1845275"/>
              <a:gd name="connsiteX65" fmla="*/ 2207741 w 2513556"/>
              <a:gd name="connsiteY65" fmla="*/ 1622854 h 1845275"/>
              <a:gd name="connsiteX66" fmla="*/ 2265405 w 2513556"/>
              <a:gd name="connsiteY66" fmla="*/ 1688756 h 1845275"/>
              <a:gd name="connsiteX67" fmla="*/ 2290119 w 2513556"/>
              <a:gd name="connsiteY67" fmla="*/ 1696994 h 1845275"/>
              <a:gd name="connsiteX68" fmla="*/ 2306595 w 2513556"/>
              <a:gd name="connsiteY68" fmla="*/ 1721708 h 1845275"/>
              <a:gd name="connsiteX69" fmla="*/ 2331308 w 2513556"/>
              <a:gd name="connsiteY69" fmla="*/ 1729946 h 1845275"/>
              <a:gd name="connsiteX70" fmla="*/ 2364259 w 2513556"/>
              <a:gd name="connsiteY70" fmla="*/ 1762897 h 1845275"/>
              <a:gd name="connsiteX71" fmla="*/ 2380735 w 2513556"/>
              <a:gd name="connsiteY71" fmla="*/ 1787611 h 1845275"/>
              <a:gd name="connsiteX72" fmla="*/ 2405449 w 2513556"/>
              <a:gd name="connsiteY72" fmla="*/ 1795848 h 1845275"/>
              <a:gd name="connsiteX73" fmla="*/ 2454876 w 2513556"/>
              <a:gd name="connsiteY73" fmla="*/ 1820562 h 1845275"/>
              <a:gd name="connsiteX74" fmla="*/ 2512541 w 2513556"/>
              <a:gd name="connsiteY74" fmla="*/ 1837038 h 1845275"/>
              <a:gd name="connsiteX75" fmla="*/ 2512541 w 2513556"/>
              <a:gd name="connsiteY75" fmla="*/ 1845275 h 184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513556" h="1845275">
                <a:moveTo>
                  <a:pt x="0" y="8238"/>
                </a:moveTo>
                <a:cubicBezTo>
                  <a:pt x="35697" y="5492"/>
                  <a:pt x="71289" y="0"/>
                  <a:pt x="107092" y="0"/>
                </a:cubicBezTo>
                <a:cubicBezTo>
                  <a:pt x="251025" y="0"/>
                  <a:pt x="243584" y="782"/>
                  <a:pt x="337751" y="16475"/>
                </a:cubicBezTo>
                <a:cubicBezTo>
                  <a:pt x="385849" y="32508"/>
                  <a:pt x="339400" y="18452"/>
                  <a:pt x="411892" y="32951"/>
                </a:cubicBezTo>
                <a:cubicBezTo>
                  <a:pt x="422994" y="35171"/>
                  <a:pt x="433741" y="38969"/>
                  <a:pt x="444843" y="41189"/>
                </a:cubicBezTo>
                <a:cubicBezTo>
                  <a:pt x="461222" y="44465"/>
                  <a:pt x="477891" y="46151"/>
                  <a:pt x="494270" y="49427"/>
                </a:cubicBezTo>
                <a:cubicBezTo>
                  <a:pt x="505372" y="51647"/>
                  <a:pt x="516014" y="56064"/>
                  <a:pt x="527222" y="57665"/>
                </a:cubicBezTo>
                <a:cubicBezTo>
                  <a:pt x="554541" y="61568"/>
                  <a:pt x="582141" y="63156"/>
                  <a:pt x="609600" y="65902"/>
                </a:cubicBezTo>
                <a:lnTo>
                  <a:pt x="659027" y="82378"/>
                </a:lnTo>
                <a:lnTo>
                  <a:pt x="683741" y="90616"/>
                </a:lnTo>
                <a:cubicBezTo>
                  <a:pt x="691979" y="96108"/>
                  <a:pt x="699354" y="103192"/>
                  <a:pt x="708454" y="107092"/>
                </a:cubicBezTo>
                <a:cubicBezTo>
                  <a:pt x="718860" y="111552"/>
                  <a:pt x="731575" y="109712"/>
                  <a:pt x="741405" y="115329"/>
                </a:cubicBezTo>
                <a:cubicBezTo>
                  <a:pt x="751520" y="121109"/>
                  <a:pt x="756425" y="133580"/>
                  <a:pt x="766119" y="140043"/>
                </a:cubicBezTo>
                <a:cubicBezTo>
                  <a:pt x="773344" y="144860"/>
                  <a:pt x="783241" y="144064"/>
                  <a:pt x="790832" y="148281"/>
                </a:cubicBezTo>
                <a:cubicBezTo>
                  <a:pt x="808141" y="157897"/>
                  <a:pt x="826257" y="167230"/>
                  <a:pt x="840259" y="181232"/>
                </a:cubicBezTo>
                <a:cubicBezTo>
                  <a:pt x="848497" y="189470"/>
                  <a:pt x="855279" y="199484"/>
                  <a:pt x="864973" y="205946"/>
                </a:cubicBezTo>
                <a:cubicBezTo>
                  <a:pt x="872198" y="210763"/>
                  <a:pt x="881449" y="211437"/>
                  <a:pt x="889687" y="214183"/>
                </a:cubicBezTo>
                <a:lnTo>
                  <a:pt x="922638" y="263611"/>
                </a:lnTo>
                <a:cubicBezTo>
                  <a:pt x="928130" y="271849"/>
                  <a:pt x="930876" y="282832"/>
                  <a:pt x="939114" y="288324"/>
                </a:cubicBezTo>
                <a:cubicBezTo>
                  <a:pt x="973520" y="311262"/>
                  <a:pt x="956826" y="297799"/>
                  <a:pt x="988541" y="329513"/>
                </a:cubicBezTo>
                <a:cubicBezTo>
                  <a:pt x="991287" y="337751"/>
                  <a:pt x="990638" y="348087"/>
                  <a:pt x="996778" y="354227"/>
                </a:cubicBezTo>
                <a:cubicBezTo>
                  <a:pt x="1002918" y="360367"/>
                  <a:pt x="1013725" y="358582"/>
                  <a:pt x="1021492" y="362465"/>
                </a:cubicBezTo>
                <a:cubicBezTo>
                  <a:pt x="1030347" y="366893"/>
                  <a:pt x="1038599" y="372602"/>
                  <a:pt x="1046205" y="378940"/>
                </a:cubicBezTo>
                <a:cubicBezTo>
                  <a:pt x="1055155" y="386398"/>
                  <a:pt x="1061969" y="396196"/>
                  <a:pt x="1070919" y="403654"/>
                </a:cubicBezTo>
                <a:cubicBezTo>
                  <a:pt x="1092210" y="421397"/>
                  <a:pt x="1095578" y="420111"/>
                  <a:pt x="1120346" y="428367"/>
                </a:cubicBezTo>
                <a:cubicBezTo>
                  <a:pt x="1145058" y="444842"/>
                  <a:pt x="1147806" y="442098"/>
                  <a:pt x="1161535" y="469556"/>
                </a:cubicBezTo>
                <a:cubicBezTo>
                  <a:pt x="1165418" y="477323"/>
                  <a:pt x="1164442" y="487416"/>
                  <a:pt x="1169773" y="494270"/>
                </a:cubicBezTo>
                <a:cubicBezTo>
                  <a:pt x="1184078" y="512662"/>
                  <a:pt x="1219200" y="543697"/>
                  <a:pt x="1219200" y="543697"/>
                </a:cubicBezTo>
                <a:cubicBezTo>
                  <a:pt x="1237174" y="597619"/>
                  <a:pt x="1212210" y="544695"/>
                  <a:pt x="1252151" y="576648"/>
                </a:cubicBezTo>
                <a:cubicBezTo>
                  <a:pt x="1259882" y="582833"/>
                  <a:pt x="1261626" y="594361"/>
                  <a:pt x="1268627" y="601362"/>
                </a:cubicBezTo>
                <a:cubicBezTo>
                  <a:pt x="1275628" y="608363"/>
                  <a:pt x="1285103" y="612346"/>
                  <a:pt x="1293341" y="617838"/>
                </a:cubicBezTo>
                <a:cubicBezTo>
                  <a:pt x="1296087" y="626076"/>
                  <a:pt x="1295438" y="636411"/>
                  <a:pt x="1301578" y="642551"/>
                </a:cubicBezTo>
                <a:cubicBezTo>
                  <a:pt x="1315580" y="656553"/>
                  <a:pt x="1351005" y="675502"/>
                  <a:pt x="1351005" y="675502"/>
                </a:cubicBezTo>
                <a:cubicBezTo>
                  <a:pt x="1356497" y="683740"/>
                  <a:pt x="1360480" y="693215"/>
                  <a:pt x="1367481" y="700216"/>
                </a:cubicBezTo>
                <a:cubicBezTo>
                  <a:pt x="1374482" y="707217"/>
                  <a:pt x="1386010" y="708961"/>
                  <a:pt x="1392195" y="716692"/>
                </a:cubicBezTo>
                <a:cubicBezTo>
                  <a:pt x="1397619" y="723472"/>
                  <a:pt x="1395008" y="734625"/>
                  <a:pt x="1400432" y="741405"/>
                </a:cubicBezTo>
                <a:cubicBezTo>
                  <a:pt x="1406617" y="749136"/>
                  <a:pt x="1417540" y="751543"/>
                  <a:pt x="1425146" y="757881"/>
                </a:cubicBezTo>
                <a:cubicBezTo>
                  <a:pt x="1488575" y="810738"/>
                  <a:pt x="1413212" y="758163"/>
                  <a:pt x="1474573" y="799070"/>
                </a:cubicBezTo>
                <a:cubicBezTo>
                  <a:pt x="1480065" y="807308"/>
                  <a:pt x="1484048" y="816782"/>
                  <a:pt x="1491049" y="823783"/>
                </a:cubicBezTo>
                <a:cubicBezTo>
                  <a:pt x="1498050" y="830784"/>
                  <a:pt x="1507706" y="834504"/>
                  <a:pt x="1515762" y="840259"/>
                </a:cubicBezTo>
                <a:cubicBezTo>
                  <a:pt x="1526934" y="848239"/>
                  <a:pt x="1537730" y="856735"/>
                  <a:pt x="1548714" y="864973"/>
                </a:cubicBezTo>
                <a:cubicBezTo>
                  <a:pt x="1554206" y="873211"/>
                  <a:pt x="1558188" y="882685"/>
                  <a:pt x="1565189" y="889686"/>
                </a:cubicBezTo>
                <a:cubicBezTo>
                  <a:pt x="1572190" y="896687"/>
                  <a:pt x="1583718" y="898431"/>
                  <a:pt x="1589903" y="906162"/>
                </a:cubicBezTo>
                <a:cubicBezTo>
                  <a:pt x="1622403" y="946786"/>
                  <a:pt x="1562751" y="922027"/>
                  <a:pt x="1631092" y="939113"/>
                </a:cubicBezTo>
                <a:cubicBezTo>
                  <a:pt x="1639330" y="947351"/>
                  <a:pt x="1646855" y="956369"/>
                  <a:pt x="1655805" y="963827"/>
                </a:cubicBezTo>
                <a:cubicBezTo>
                  <a:pt x="1663411" y="970165"/>
                  <a:pt x="1673518" y="973301"/>
                  <a:pt x="1680519" y="980302"/>
                </a:cubicBezTo>
                <a:cubicBezTo>
                  <a:pt x="1690227" y="990010"/>
                  <a:pt x="1696297" y="1002830"/>
                  <a:pt x="1705232" y="1013254"/>
                </a:cubicBezTo>
                <a:cubicBezTo>
                  <a:pt x="1763311" y="1081013"/>
                  <a:pt x="1690573" y="978907"/>
                  <a:pt x="1762897" y="1087394"/>
                </a:cubicBezTo>
                <a:cubicBezTo>
                  <a:pt x="1768389" y="1095632"/>
                  <a:pt x="1776242" y="1102715"/>
                  <a:pt x="1779373" y="1112108"/>
                </a:cubicBezTo>
                <a:lnTo>
                  <a:pt x="1795849" y="1161535"/>
                </a:lnTo>
                <a:cubicBezTo>
                  <a:pt x="1810348" y="1205032"/>
                  <a:pt x="1799271" y="1179025"/>
                  <a:pt x="1837038" y="1235675"/>
                </a:cubicBezTo>
                <a:lnTo>
                  <a:pt x="1853514" y="1260389"/>
                </a:lnTo>
                <a:cubicBezTo>
                  <a:pt x="1856260" y="1268627"/>
                  <a:pt x="1857868" y="1277335"/>
                  <a:pt x="1861751" y="1285102"/>
                </a:cubicBezTo>
                <a:cubicBezTo>
                  <a:pt x="1866179" y="1293958"/>
                  <a:pt x="1874327" y="1300716"/>
                  <a:pt x="1878227" y="1309816"/>
                </a:cubicBezTo>
                <a:cubicBezTo>
                  <a:pt x="1882687" y="1320222"/>
                  <a:pt x="1882005" y="1332361"/>
                  <a:pt x="1886465" y="1342767"/>
                </a:cubicBezTo>
                <a:cubicBezTo>
                  <a:pt x="1897273" y="1367984"/>
                  <a:pt x="1918351" y="1379968"/>
                  <a:pt x="1935892" y="1400432"/>
                </a:cubicBezTo>
                <a:cubicBezTo>
                  <a:pt x="1942335" y="1407949"/>
                  <a:pt x="1945367" y="1418145"/>
                  <a:pt x="1952368" y="1425146"/>
                </a:cubicBezTo>
                <a:cubicBezTo>
                  <a:pt x="1959369" y="1432147"/>
                  <a:pt x="1969475" y="1435283"/>
                  <a:pt x="1977081" y="1441621"/>
                </a:cubicBezTo>
                <a:cubicBezTo>
                  <a:pt x="2040517" y="1494484"/>
                  <a:pt x="1965144" y="1441900"/>
                  <a:pt x="2026508" y="1482811"/>
                </a:cubicBezTo>
                <a:cubicBezTo>
                  <a:pt x="2032000" y="1491049"/>
                  <a:pt x="2034928" y="1501769"/>
                  <a:pt x="2042984" y="1507524"/>
                </a:cubicBezTo>
                <a:cubicBezTo>
                  <a:pt x="2055017" y="1516119"/>
                  <a:pt x="2070947" y="1517387"/>
                  <a:pt x="2084173" y="1524000"/>
                </a:cubicBezTo>
                <a:cubicBezTo>
                  <a:pt x="2093028" y="1528428"/>
                  <a:pt x="2100649" y="1534983"/>
                  <a:pt x="2108887" y="1540475"/>
                </a:cubicBezTo>
                <a:cubicBezTo>
                  <a:pt x="2111633" y="1548713"/>
                  <a:pt x="2110058" y="1560142"/>
                  <a:pt x="2117124" y="1565189"/>
                </a:cubicBezTo>
                <a:cubicBezTo>
                  <a:pt x="2131256" y="1575284"/>
                  <a:pt x="2166551" y="1581665"/>
                  <a:pt x="2166551" y="1581665"/>
                </a:cubicBezTo>
                <a:cubicBezTo>
                  <a:pt x="2172043" y="1589903"/>
                  <a:pt x="2176026" y="1599377"/>
                  <a:pt x="2183027" y="1606378"/>
                </a:cubicBezTo>
                <a:cubicBezTo>
                  <a:pt x="2190028" y="1613379"/>
                  <a:pt x="2201221" y="1615403"/>
                  <a:pt x="2207741" y="1622854"/>
                </a:cubicBezTo>
                <a:cubicBezTo>
                  <a:pt x="2246184" y="1666789"/>
                  <a:pt x="2224216" y="1668162"/>
                  <a:pt x="2265405" y="1688756"/>
                </a:cubicBezTo>
                <a:cubicBezTo>
                  <a:pt x="2273172" y="1692639"/>
                  <a:pt x="2281881" y="1694248"/>
                  <a:pt x="2290119" y="1696994"/>
                </a:cubicBezTo>
                <a:cubicBezTo>
                  <a:pt x="2295611" y="1705232"/>
                  <a:pt x="2298864" y="1715523"/>
                  <a:pt x="2306595" y="1721708"/>
                </a:cubicBezTo>
                <a:cubicBezTo>
                  <a:pt x="2313375" y="1727132"/>
                  <a:pt x="2325168" y="1723806"/>
                  <a:pt x="2331308" y="1729946"/>
                </a:cubicBezTo>
                <a:cubicBezTo>
                  <a:pt x="2375243" y="1773881"/>
                  <a:pt x="2298358" y="1740929"/>
                  <a:pt x="2364259" y="1762897"/>
                </a:cubicBezTo>
                <a:cubicBezTo>
                  <a:pt x="2369751" y="1771135"/>
                  <a:pt x="2373004" y="1781426"/>
                  <a:pt x="2380735" y="1787611"/>
                </a:cubicBezTo>
                <a:cubicBezTo>
                  <a:pt x="2387516" y="1793035"/>
                  <a:pt x="2397682" y="1791965"/>
                  <a:pt x="2405449" y="1795848"/>
                </a:cubicBezTo>
                <a:cubicBezTo>
                  <a:pt x="2453594" y="1819920"/>
                  <a:pt x="2406555" y="1806756"/>
                  <a:pt x="2454876" y="1820562"/>
                </a:cubicBezTo>
                <a:cubicBezTo>
                  <a:pt x="2459683" y="1821935"/>
                  <a:pt x="2505134" y="1832100"/>
                  <a:pt x="2512541" y="1837038"/>
                </a:cubicBezTo>
                <a:cubicBezTo>
                  <a:pt x="2514826" y="1838561"/>
                  <a:pt x="2512541" y="1842529"/>
                  <a:pt x="2512541" y="1845275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97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2) Crash Course in Hierarchical Models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3" y="1949195"/>
            <a:ext cx="2158104" cy="2834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45" y="1949195"/>
            <a:ext cx="1881886" cy="2834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ayesian population analysis using winbug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/>
          <a:stretch/>
        </p:blipFill>
        <p:spPr bwMode="auto">
          <a:xfrm>
            <a:off x="4551549" y="1949195"/>
            <a:ext cx="1977246" cy="2834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12" y="1949195"/>
            <a:ext cx="2277938" cy="2834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Resources on Hierarchical Models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4843046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dirty="0" err="1"/>
              <a:t>Kéry</a:t>
            </a:r>
            <a:r>
              <a:rPr lang="en-US" sz="1600" dirty="0"/>
              <a:t> </a:t>
            </a:r>
            <a:r>
              <a:rPr lang="en-US" sz="1600" dirty="0" smtClean="0"/>
              <a:t>and </a:t>
            </a:r>
            <a:r>
              <a:rPr lang="en-US" sz="1600" dirty="0" err="1" smtClean="0"/>
              <a:t>Royle</a:t>
            </a:r>
            <a:r>
              <a:rPr lang="en-US" sz="1600" dirty="0" smtClean="0"/>
              <a:t> 2016)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477336" y="4843046"/>
            <a:ext cx="2152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(</a:t>
            </a:r>
            <a:r>
              <a:rPr lang="en-US" sz="1600" dirty="0" err="1"/>
              <a:t>Kéry</a:t>
            </a:r>
            <a:r>
              <a:rPr lang="en-US" sz="1600" dirty="0"/>
              <a:t> </a:t>
            </a:r>
            <a:r>
              <a:rPr lang="en-US" sz="1600" dirty="0" smtClean="0"/>
              <a:t>and Schaub 2012)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4843046"/>
            <a:ext cx="227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(</a:t>
            </a:r>
            <a:r>
              <a:rPr lang="en-US" sz="1600" dirty="0" err="1" smtClean="0"/>
              <a:t>Royle</a:t>
            </a:r>
            <a:r>
              <a:rPr lang="en-US" sz="1600" dirty="0" smtClean="0"/>
              <a:t> and </a:t>
            </a:r>
            <a:r>
              <a:rPr lang="en-US" sz="1600" dirty="0" err="1" smtClean="0"/>
              <a:t>Dorazio</a:t>
            </a:r>
            <a:r>
              <a:rPr lang="en-US" sz="1600" dirty="0" smtClean="0"/>
              <a:t> 2008)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855950" y="4843046"/>
            <a:ext cx="1145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(</a:t>
            </a:r>
            <a:r>
              <a:rPr lang="en-US" sz="1600" dirty="0" err="1"/>
              <a:t>Kéry</a:t>
            </a:r>
            <a:r>
              <a:rPr lang="en-US" sz="1600" dirty="0"/>
              <a:t> </a:t>
            </a:r>
            <a:r>
              <a:rPr lang="en-US" sz="1600" dirty="0" smtClean="0"/>
              <a:t>2010)</a:t>
            </a:r>
            <a:endParaRPr lang="en-US" sz="1600" dirty="0"/>
          </a:p>
        </p:txBody>
      </p:sp>
      <p:sp>
        <p:nvSpPr>
          <p:cNvPr id="8" name="AutoShape 6" descr="Image result for kery schaub 20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Bayesian Population Analysis using WinBUGS - 1st Edition - ISBN: 9780123870209, 9780123870216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kery and royle 2016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1219200"/>
            <a:ext cx="1824768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Hierarchical </a:t>
            </a:r>
            <a:r>
              <a:rPr lang="en-US" sz="3200" dirty="0" smtClean="0"/>
              <a:t>Models</a:t>
            </a:r>
            <a:r>
              <a:rPr lang="en-US" sz="3200" dirty="0" smtClean="0"/>
              <a:t>, </a:t>
            </a:r>
            <a:r>
              <a:rPr lang="en-US" sz="3200" dirty="0" smtClean="0"/>
              <a:t>Defined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5486400" cy="4648200"/>
          </a:xfrm>
        </p:spPr>
        <p:txBody>
          <a:bodyPr/>
          <a:lstStyle/>
          <a:p>
            <a:r>
              <a:rPr lang="en-US" dirty="0" smtClean="0"/>
              <a:t>A sequence of probability models that are ordered by their conditional probability structure</a:t>
            </a:r>
          </a:p>
          <a:p>
            <a:pPr lvl="1"/>
            <a:r>
              <a:rPr lang="en-US" dirty="0" smtClean="0"/>
              <a:t>i.e., they describe conditionally dependent random variables</a:t>
            </a:r>
          </a:p>
          <a:p>
            <a:r>
              <a:rPr lang="en-US" dirty="0" smtClean="0"/>
              <a:t>Describe the true state of nature that is not observable (or only partly so) and also describe the measurement error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90832" y="6019800"/>
            <a:ext cx="3479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(</a:t>
            </a:r>
            <a:r>
              <a:rPr lang="en-US" sz="1400" dirty="0" err="1"/>
              <a:t>Kéry</a:t>
            </a:r>
            <a:r>
              <a:rPr lang="en-US" sz="1400" dirty="0"/>
              <a:t> </a:t>
            </a:r>
            <a:r>
              <a:rPr lang="en-US" sz="1400" dirty="0" smtClean="0"/>
              <a:t>and Schaub 2012</a:t>
            </a:r>
            <a:r>
              <a:rPr lang="en-US" sz="1400" dirty="0"/>
              <a:t>, </a:t>
            </a:r>
            <a:r>
              <a:rPr lang="en-US" sz="1400" dirty="0" err="1"/>
              <a:t>Kéry</a:t>
            </a:r>
            <a:r>
              <a:rPr lang="en-US" sz="1400" dirty="0"/>
              <a:t> </a:t>
            </a:r>
            <a:r>
              <a:rPr lang="en-US" sz="1400" dirty="0" smtClean="0"/>
              <a:t>and </a:t>
            </a:r>
            <a:r>
              <a:rPr lang="en-US" sz="1400" dirty="0" err="1" smtClean="0"/>
              <a:t>Royle</a:t>
            </a:r>
            <a:r>
              <a:rPr lang="en-US" sz="1400" dirty="0" smtClean="0"/>
              <a:t> 2016)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7010400" y="3544910"/>
            <a:ext cx="1280160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10400" y="1600200"/>
            <a:ext cx="1280160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Abundance</a:t>
            </a:r>
            <a:endParaRPr lang="en-US" dirty="0"/>
          </a:p>
        </p:txBody>
      </p:sp>
      <p:sp>
        <p:nvSpPr>
          <p:cNvPr id="8" name="Left-Right Arrow 7"/>
          <p:cNvSpPr/>
          <p:nvPr/>
        </p:nvSpPr>
        <p:spPr>
          <a:xfrm rot="16200000">
            <a:off x="7376160" y="2999275"/>
            <a:ext cx="548640" cy="335280"/>
          </a:xfrm>
          <a:prstGeom prst="leftRightArrow">
            <a:avLst>
              <a:gd name="adj1" fmla="val 38206"/>
              <a:gd name="adj2" fmla="val 43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9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Ecology and </a:t>
            </a:r>
            <a:r>
              <a:rPr lang="en-US" sz="3200" dirty="0" smtClean="0"/>
              <a:t>Hierarchical </a:t>
            </a:r>
            <a:r>
              <a:rPr lang="en-US" sz="3200" dirty="0"/>
              <a:t>M</a:t>
            </a:r>
            <a:r>
              <a:rPr lang="en-US" sz="3200" dirty="0" smtClean="0"/>
              <a:t>odels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1295401"/>
            <a:ext cx="5181600" cy="4343399"/>
          </a:xfrm>
        </p:spPr>
        <p:txBody>
          <a:bodyPr/>
          <a:lstStyle/>
          <a:p>
            <a:r>
              <a:rPr lang="en-US" dirty="0" smtClean="0"/>
              <a:t>Ecology is primarily concerned with ecological states</a:t>
            </a:r>
          </a:p>
          <a:p>
            <a:pPr lvl="1"/>
            <a:r>
              <a:rPr lang="en-US" dirty="0" smtClean="0"/>
              <a:t>e.g</a:t>
            </a:r>
            <a:r>
              <a:rPr lang="en-US" dirty="0" smtClean="0"/>
              <a:t>., abundance (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Describing ecological states (or why they change in space or time) is central to ecological research and natural resource management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26427" y="6019800"/>
            <a:ext cx="2943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(adapted from </a:t>
            </a:r>
            <a:r>
              <a:rPr lang="en-US" sz="1400" dirty="0" err="1"/>
              <a:t>Kéry</a:t>
            </a:r>
            <a:r>
              <a:rPr lang="en-US" sz="1400" dirty="0"/>
              <a:t> </a:t>
            </a:r>
            <a:r>
              <a:rPr lang="en-US" sz="1400" dirty="0" smtClean="0"/>
              <a:t>and Schaub 2012)</a:t>
            </a:r>
            <a:endParaRPr lang="en-US" sz="1400" dirty="0"/>
          </a:p>
        </p:txBody>
      </p:sp>
      <p:sp>
        <p:nvSpPr>
          <p:cNvPr id="10" name="Oval 9"/>
          <p:cNvSpPr/>
          <p:nvPr/>
        </p:nvSpPr>
        <p:spPr>
          <a:xfrm>
            <a:off x="1095756" y="2250440"/>
            <a:ext cx="1219200" cy="12192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N</a:t>
            </a:r>
            <a:endParaRPr lang="en-US" sz="3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46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95756" y="2250440"/>
            <a:ext cx="1219200" cy="12192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N</a:t>
            </a:r>
            <a:endParaRPr lang="en-US" sz="3600" i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05356" y="1219200"/>
            <a:ext cx="0" cy="73152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130749" y="1869440"/>
            <a:ext cx="4784651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/>
              <a:t>N</a:t>
            </a:r>
            <a:r>
              <a:rPr lang="en-US" sz="3200" dirty="0" smtClean="0"/>
              <a:t> is the result of an ecological process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8724" y="1219200"/>
            <a:ext cx="1385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ecological process</a:t>
            </a:r>
            <a:endParaRPr lang="en-US" sz="2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2536874"/>
            <a:ext cx="1129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state of interest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3830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95756" y="2250440"/>
            <a:ext cx="1219200" cy="12192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N</a:t>
            </a:r>
            <a:endParaRPr lang="en-US" sz="3600" i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05356" y="1219200"/>
            <a:ext cx="0" cy="73152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130749" y="1869440"/>
            <a:ext cx="4784651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/>
              <a:t>N</a:t>
            </a:r>
            <a:r>
              <a:rPr lang="en-US" sz="3200" dirty="0" smtClean="0"/>
              <a:t> is the result of an ecological process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8724" y="1219200"/>
            <a:ext cx="1385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ecological process</a:t>
            </a:r>
            <a:endParaRPr lang="en-US" sz="2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2536874"/>
            <a:ext cx="1129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state of interest</a:t>
            </a:r>
            <a:endParaRPr lang="en-US" sz="2000" i="1" dirty="0"/>
          </a:p>
        </p:txBody>
      </p:sp>
      <p:sp>
        <p:nvSpPr>
          <p:cNvPr id="13" name="Rectangle 12"/>
          <p:cNvSpPr/>
          <p:nvPr/>
        </p:nvSpPr>
        <p:spPr>
          <a:xfrm>
            <a:off x="4136065" y="3962400"/>
            <a:ext cx="4779335" cy="228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Problem:</a:t>
            </a:r>
          </a:p>
          <a:p>
            <a:pPr algn="ctr"/>
            <a:r>
              <a:rPr lang="en-US" sz="3200" i="1" dirty="0" smtClean="0"/>
              <a:t>N</a:t>
            </a:r>
            <a:r>
              <a:rPr lang="en-US" sz="3200" dirty="0" smtClean="0"/>
              <a:t> is not directly observable</a:t>
            </a:r>
          </a:p>
          <a:p>
            <a:pPr algn="ctr"/>
            <a:r>
              <a:rPr lang="en-US" sz="3200" dirty="0" smtClean="0"/>
              <a:t>(</a:t>
            </a:r>
            <a:r>
              <a:rPr lang="en-US" sz="3200" i="1" dirty="0" smtClean="0"/>
              <a:t>N</a:t>
            </a:r>
            <a:r>
              <a:rPr lang="en-US" sz="3200" dirty="0" smtClean="0"/>
              <a:t> is latent)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38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95756" y="2250440"/>
            <a:ext cx="1219200" cy="12192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N</a:t>
            </a:r>
            <a:endParaRPr lang="en-US" sz="3600" i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05356" y="1219200"/>
            <a:ext cx="0" cy="73152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130749" y="1869440"/>
            <a:ext cx="4784651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/>
              <a:t>N</a:t>
            </a:r>
            <a:r>
              <a:rPr lang="en-US" sz="3200" dirty="0" smtClean="0"/>
              <a:t> is the result of an ecological process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05356" y="3769360"/>
            <a:ext cx="0" cy="7315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97280" y="4800600"/>
            <a:ext cx="1216152" cy="12161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C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724" y="1219200"/>
            <a:ext cx="1385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ecological process</a:t>
            </a:r>
            <a:endParaRPr lang="en-US" sz="2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2536874"/>
            <a:ext cx="1129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state of interest</a:t>
            </a:r>
            <a:endParaRPr lang="en-US" sz="2000" i="1" dirty="0"/>
          </a:p>
        </p:txBody>
      </p:sp>
      <p:sp>
        <p:nvSpPr>
          <p:cNvPr id="13" name="Rectangle 12"/>
          <p:cNvSpPr/>
          <p:nvPr/>
        </p:nvSpPr>
        <p:spPr>
          <a:xfrm>
            <a:off x="4136065" y="3962400"/>
            <a:ext cx="4779335" cy="2286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Solution:</a:t>
            </a:r>
          </a:p>
          <a:p>
            <a:pPr algn="ctr"/>
            <a:r>
              <a:rPr lang="en-US" sz="3200" dirty="0" smtClean="0"/>
              <a:t>Try to observe </a:t>
            </a:r>
            <a:r>
              <a:rPr lang="en-US" sz="3200" i="1" dirty="0" smtClean="0"/>
              <a:t>N</a:t>
            </a:r>
            <a:r>
              <a:rPr lang="en-US" sz="3200" dirty="0" smtClean="0"/>
              <a:t> anyways, resulting in counts (</a:t>
            </a:r>
            <a:r>
              <a:rPr lang="en-US" sz="3200" i="1" dirty="0" smtClean="0"/>
              <a:t>C</a:t>
            </a:r>
            <a:r>
              <a:rPr lang="en-US" sz="3200" dirty="0" smtClean="0"/>
              <a:t>)</a:t>
            </a:r>
          </a:p>
          <a:p>
            <a:pPr algn="ctr"/>
            <a:r>
              <a:rPr lang="en-US" sz="3200" i="1" dirty="0" smtClean="0"/>
              <a:t>C</a:t>
            </a:r>
            <a:r>
              <a:rPr lang="en-US" sz="3200" dirty="0" smtClean="0"/>
              <a:t> ≠ </a:t>
            </a:r>
            <a:r>
              <a:rPr lang="en-US" sz="3200" i="1" dirty="0" smtClean="0"/>
              <a:t>N</a:t>
            </a:r>
            <a:endParaRPr lang="en-US" sz="32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362200" y="4772561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imperfect observation of state of interest</a:t>
            </a:r>
            <a:endParaRPr lang="en-US" sz="2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3795458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observation process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2617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95756" y="2250440"/>
            <a:ext cx="1219200" cy="12192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N</a:t>
            </a:r>
            <a:endParaRPr lang="en-US" sz="3600" i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05356" y="1219200"/>
            <a:ext cx="0" cy="73152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130749" y="1869440"/>
            <a:ext cx="4784651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/>
              <a:t>N</a:t>
            </a:r>
            <a:r>
              <a:rPr lang="en-US" sz="3200" dirty="0" smtClean="0"/>
              <a:t> is the result of an ecological process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05356" y="3769360"/>
            <a:ext cx="0" cy="7315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97280" y="4800600"/>
            <a:ext cx="1216152" cy="12161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C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724" y="1219200"/>
            <a:ext cx="1385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ecological process</a:t>
            </a:r>
            <a:endParaRPr lang="en-US" sz="20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3795458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/>
              <a:t>observation process</a:t>
            </a:r>
            <a:endParaRPr lang="en-US" sz="2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2536874"/>
            <a:ext cx="1129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state of interest</a:t>
            </a:r>
            <a:endParaRPr lang="en-US" sz="20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362200" y="4772561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imperfect observation of state of interest</a:t>
            </a:r>
            <a:endParaRPr lang="en-US" sz="2000" i="1" dirty="0"/>
          </a:p>
        </p:txBody>
      </p:sp>
      <p:sp>
        <p:nvSpPr>
          <p:cNvPr id="13" name="Rectangle 12"/>
          <p:cNvSpPr/>
          <p:nvPr/>
        </p:nvSpPr>
        <p:spPr>
          <a:xfrm>
            <a:off x="4136065" y="3962400"/>
            <a:ext cx="4779335" cy="2286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/>
              <a:t>C</a:t>
            </a:r>
            <a:r>
              <a:rPr lang="en-US" sz="3200" dirty="0" smtClean="0"/>
              <a:t> is the result of an ecological process </a:t>
            </a:r>
            <a:r>
              <a:rPr lang="en-US" sz="3200" u="sng" dirty="0" smtClean="0"/>
              <a:t>AND</a:t>
            </a:r>
          </a:p>
          <a:p>
            <a:pPr algn="ctr"/>
            <a:r>
              <a:rPr lang="en-US" sz="3200" u="sng" dirty="0" smtClean="0"/>
              <a:t>an error-prone observational process</a:t>
            </a:r>
            <a:endParaRPr lang="en-US" sz="3200" i="1" u="sng" dirty="0"/>
          </a:p>
        </p:txBody>
      </p:sp>
    </p:spTree>
    <p:extLst>
      <p:ext uri="{BB962C8B-B14F-4D97-AF65-F5344CB8AC3E}">
        <p14:creationId xmlns:p14="http://schemas.microsoft.com/office/powerpoint/2010/main" val="42043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97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1) Distance Sampling in General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9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3352799"/>
          </a:xfrm>
        </p:spPr>
        <p:txBody>
          <a:bodyPr/>
          <a:lstStyle/>
          <a:p>
            <a:r>
              <a:rPr lang="en-US" dirty="0" smtClean="0"/>
              <a:t>Ecologists need the following to make inference on </a:t>
            </a:r>
            <a:r>
              <a:rPr lang="en-US" i="1" dirty="0" smtClean="0"/>
              <a:t>N</a:t>
            </a:r>
            <a:r>
              <a:rPr lang="en-US" dirty="0" smtClean="0"/>
              <a:t>, when all they really have is </a:t>
            </a:r>
            <a:r>
              <a:rPr lang="en-US" i="1" dirty="0" smtClean="0"/>
              <a:t>C</a:t>
            </a:r>
          </a:p>
          <a:p>
            <a:endParaRPr lang="en-US" i="1" dirty="0" smtClean="0"/>
          </a:p>
          <a:p>
            <a:pPr lvl="1"/>
            <a:r>
              <a:rPr lang="en-US" dirty="0" smtClean="0"/>
              <a:t>Special data collection designs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Special models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2801" y="6019800"/>
            <a:ext cx="190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(</a:t>
            </a:r>
            <a:r>
              <a:rPr lang="en-US" sz="1400" dirty="0" err="1"/>
              <a:t>Kéry</a:t>
            </a:r>
            <a:r>
              <a:rPr lang="en-US" sz="1400" dirty="0"/>
              <a:t> </a:t>
            </a:r>
            <a:r>
              <a:rPr lang="en-US" sz="1400" dirty="0" smtClean="0"/>
              <a:t>and Schaub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6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495799"/>
          </a:xfrm>
        </p:spPr>
        <p:txBody>
          <a:bodyPr/>
          <a:lstStyle/>
          <a:p>
            <a:r>
              <a:rPr lang="en-US" dirty="0" smtClean="0"/>
              <a:t>Ecologists need the following to make inference on </a:t>
            </a:r>
            <a:r>
              <a:rPr lang="en-US" i="1" dirty="0" smtClean="0"/>
              <a:t>N</a:t>
            </a:r>
            <a:r>
              <a:rPr lang="en-US" dirty="0" smtClean="0"/>
              <a:t>, when all they really have is </a:t>
            </a:r>
            <a:r>
              <a:rPr lang="en-US" i="1" dirty="0" smtClean="0"/>
              <a:t>C</a:t>
            </a:r>
          </a:p>
          <a:p>
            <a:endParaRPr lang="en-US" i="1" dirty="0" smtClean="0"/>
          </a:p>
          <a:p>
            <a:pPr lvl="1"/>
            <a:r>
              <a:rPr lang="en-US" dirty="0" smtClean="0"/>
              <a:t>Special data collection designs  </a:t>
            </a:r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 recording the distance to each individual in </a:t>
            </a:r>
            <a:r>
              <a:rPr lang="en-US" i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C</a:t>
            </a:r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 (aka distance-sampling)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smtClean="0"/>
              <a:t>Special models </a:t>
            </a:r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 a hierarchical model that accounts for the </a:t>
            </a:r>
            <a:r>
              <a:rPr lang="en-US" u="sng" dirty="0" smtClean="0">
                <a:solidFill>
                  <a:srgbClr val="00B0F0"/>
                </a:solidFill>
                <a:sym typeface="Wingdings" panose="05000000000000000000" pitchFamily="2" charset="2"/>
              </a:rPr>
              <a:t>two processes</a:t>
            </a:r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 that gave rise to </a:t>
            </a:r>
            <a:r>
              <a:rPr lang="en-US" i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C:  </a:t>
            </a:r>
            <a:r>
              <a:rPr lang="en-US" dirty="0" smtClean="0">
                <a:solidFill>
                  <a:srgbClr val="00B0F0"/>
                </a:solidFill>
                <a:sym typeface="Wingdings" panose="05000000000000000000" pitchFamily="2" charset="2"/>
              </a:rPr>
              <a:t>ecological and observational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1" y="6019800"/>
            <a:ext cx="190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(</a:t>
            </a:r>
            <a:r>
              <a:rPr lang="en-US" sz="1400" dirty="0" err="1"/>
              <a:t>Kéry</a:t>
            </a:r>
            <a:r>
              <a:rPr lang="en-US" sz="1400" dirty="0"/>
              <a:t> </a:t>
            </a:r>
            <a:r>
              <a:rPr lang="en-US" sz="1400" dirty="0" smtClean="0"/>
              <a:t>and Schaub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090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971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3) The Hierarchical Distance Sampling Model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Resources </a:t>
            </a:r>
            <a:r>
              <a:rPr lang="en-US" sz="3200" dirty="0" smtClean="0"/>
              <a:t>on </a:t>
            </a:r>
            <a:r>
              <a:rPr lang="en-US" sz="3200" u="sng" dirty="0" smtClean="0"/>
              <a:t>Hierarchical</a:t>
            </a:r>
            <a:r>
              <a:rPr lang="en-US" sz="3200" dirty="0" smtClean="0"/>
              <a:t> Distance </a:t>
            </a:r>
            <a:r>
              <a:rPr lang="en-US" sz="3200" dirty="0"/>
              <a:t>S</a:t>
            </a:r>
            <a:r>
              <a:rPr lang="en-US" sz="3200" dirty="0" smtClean="0"/>
              <a:t>ampling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914399"/>
          </a:xfrm>
        </p:spPr>
        <p:txBody>
          <a:bodyPr/>
          <a:lstStyle/>
          <a:p>
            <a:r>
              <a:rPr lang="en-US" dirty="0" smtClean="0"/>
              <a:t>Seminal paper:  </a:t>
            </a:r>
            <a:r>
              <a:rPr lang="en-US" dirty="0" err="1" smtClean="0"/>
              <a:t>Royle</a:t>
            </a:r>
            <a:r>
              <a:rPr lang="en-US" dirty="0" smtClean="0"/>
              <a:t> et al. 2004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657600"/>
            <a:ext cx="8229600" cy="9143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Thorough coverage:  Ch. 8 in </a:t>
            </a:r>
            <a:r>
              <a:rPr lang="en-US" sz="2800" dirty="0" err="1"/>
              <a:t>Kéry</a:t>
            </a:r>
            <a:r>
              <a:rPr lang="en-US" sz="2800" dirty="0"/>
              <a:t> and </a:t>
            </a:r>
            <a:r>
              <a:rPr lang="en-US" sz="2800" dirty="0" err="1"/>
              <a:t>Royle</a:t>
            </a:r>
            <a:r>
              <a:rPr lang="en-US" sz="2800" dirty="0"/>
              <a:t> 2016</a:t>
            </a:r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996213"/>
            <a:ext cx="6619875" cy="1280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478739"/>
            <a:ext cx="4283303" cy="13124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24" y="4343400"/>
            <a:ext cx="1259610" cy="1567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02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739964"/>
              </p:ext>
            </p:extLst>
          </p:nvPr>
        </p:nvGraphicFramePr>
        <p:xfrm>
          <a:off x="337000" y="3276600"/>
          <a:ext cx="80450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437">
                  <a:extLst>
                    <a:ext uri="{9D8B030D-6E8A-4147-A177-3AD203B41FA5}">
                      <a16:colId xmlns:a16="http://schemas.microsoft.com/office/drawing/2014/main" val="1611203506"/>
                    </a:ext>
                  </a:extLst>
                </a:gridCol>
                <a:gridCol w="2276763">
                  <a:extLst>
                    <a:ext uri="{9D8B030D-6E8A-4147-A177-3AD203B41FA5}">
                      <a16:colId xmlns:a16="http://schemas.microsoft.com/office/drawing/2014/main" val="370678091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63305178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581593309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4101453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Detection 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Abundance 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unmarked </a:t>
                      </a:r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3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(Binomial)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N-Mixture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Binomial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Poisson (or other)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/>
                        <a:t>pcount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5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Distance Sampling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Multinomial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Poisson</a:t>
                      </a:r>
                      <a:r>
                        <a:rPr lang="en-US" baseline="0" dirty="0" smtClean="0"/>
                        <a:t> (or other)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/>
                        <a:t>distsamp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21000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Hierarchical </a:t>
            </a:r>
            <a:r>
              <a:rPr lang="en-US" sz="3200" dirty="0" smtClean="0"/>
              <a:t>Distance </a:t>
            </a:r>
            <a:r>
              <a:rPr lang="en-US" sz="3200" dirty="0"/>
              <a:t>S</a:t>
            </a:r>
            <a:r>
              <a:rPr lang="en-US" sz="3200" dirty="0" smtClean="0"/>
              <a:t>ampling </a:t>
            </a:r>
            <a:r>
              <a:rPr lang="en-US" sz="3200" dirty="0" smtClean="0"/>
              <a:t>(HDS)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type of multinomial N-mixture model</a:t>
            </a:r>
          </a:p>
          <a:p>
            <a:r>
              <a:rPr lang="en-US" dirty="0" smtClean="0"/>
              <a:t>Straightforward to implement in R package </a:t>
            </a:r>
            <a:r>
              <a:rPr lang="en-US" i="1" dirty="0" smtClean="0"/>
              <a:t>unmarked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700222" y="6019800"/>
            <a:ext cx="3369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(</a:t>
            </a:r>
            <a:r>
              <a:rPr lang="en-US" sz="1400" dirty="0" err="1" smtClean="0"/>
              <a:t>Royle</a:t>
            </a:r>
            <a:r>
              <a:rPr lang="en-US" sz="1400" dirty="0" smtClean="0"/>
              <a:t> et al. 2004, Fiske and Chandler 2011)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10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HDS </a:t>
            </a:r>
            <a:r>
              <a:rPr lang="en-US" sz="3200" dirty="0" smtClean="0"/>
              <a:t>Data Structure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57200" y="1295401"/>
                <a:ext cx="8610600" cy="441959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Counts are binned by distance</a:t>
                </a:r>
              </a:p>
              <a:p>
                <a:r>
                  <a:rPr lang="en-US" dirty="0" smtClean="0"/>
                  <a:t>For each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sites (transects), we have observed counts in each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𝐽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distance classes (here, 3).  And optional site-level covariate(s).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5401"/>
                <a:ext cx="8610600" cy="4419599"/>
              </a:xfrm>
              <a:prstGeom prst="rect">
                <a:avLst/>
              </a:prstGeom>
              <a:blipFill>
                <a:blip r:embed="rId3"/>
                <a:stretch>
                  <a:fillRect l="-1062" t="-1241" r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5943156"/>
                  </p:ext>
                </p:extLst>
              </p:nvPr>
            </p:nvGraphicFramePr>
            <p:xfrm>
              <a:off x="1287780" y="3505200"/>
              <a:ext cx="6949440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211108701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1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(0 – </a:t>
                          </a:r>
                          <a:r>
                            <a:rPr lang="en-US" baseline="0" dirty="0" smtClean="0"/>
                            <a:t>20 </a:t>
                          </a:r>
                          <a:r>
                            <a:rPr lang="en-US" baseline="0" dirty="0" smtClean="0"/>
                            <a:t>m)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2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</a:t>
                          </a:r>
                          <a:r>
                            <a:rPr lang="en-US" baseline="0" dirty="0" smtClean="0"/>
                            <a:t>20 </a:t>
                          </a:r>
                          <a:r>
                            <a:rPr lang="en-US" baseline="0" dirty="0" smtClean="0"/>
                            <a:t>– </a:t>
                          </a:r>
                          <a:r>
                            <a:rPr lang="en-US" baseline="0" dirty="0" smtClean="0"/>
                            <a:t>40 </a:t>
                          </a:r>
                          <a:r>
                            <a:rPr lang="en-US" baseline="0" dirty="0" smtClean="0"/>
                            <a:t>m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3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(40 </a:t>
                          </a:r>
                          <a:r>
                            <a:rPr lang="en-US" baseline="0" dirty="0" smtClean="0"/>
                            <a:t>– </a:t>
                          </a:r>
                          <a:r>
                            <a:rPr lang="en-US" baseline="0" dirty="0" smtClean="0"/>
                            <a:t>60 </a:t>
                          </a:r>
                          <a:r>
                            <a:rPr lang="en-US" baseline="0" dirty="0" smtClean="0"/>
                            <a:t>m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Covariate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Transect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Transect</a:t>
                          </a:r>
                          <a:r>
                            <a:rPr lang="en-US" baseline="0" dirty="0" smtClean="0"/>
                            <a:t> 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Transect 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Transect</a:t>
                          </a:r>
                          <a:r>
                            <a:rPr lang="en-US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/>
                                </a:rPr>
                                <m:t>𝐼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5943156"/>
                  </p:ext>
                </p:extLst>
              </p:nvPr>
            </p:nvGraphicFramePr>
            <p:xfrm>
              <a:off x="1287780" y="3505200"/>
              <a:ext cx="6949440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211108701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Site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1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(0 – </a:t>
                          </a:r>
                          <a:r>
                            <a:rPr lang="en-US" baseline="0" dirty="0" smtClean="0"/>
                            <a:t>20 </a:t>
                          </a:r>
                          <a:r>
                            <a:rPr lang="en-US" baseline="0" dirty="0" smtClean="0"/>
                            <a:t>m)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2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</a:t>
                          </a:r>
                          <a:r>
                            <a:rPr lang="en-US" baseline="0" dirty="0" smtClean="0"/>
                            <a:t>20 </a:t>
                          </a:r>
                          <a:r>
                            <a:rPr lang="en-US" baseline="0" dirty="0" smtClean="0"/>
                            <a:t>– </a:t>
                          </a:r>
                          <a:r>
                            <a:rPr lang="en-US" baseline="0" dirty="0" smtClean="0"/>
                            <a:t>40 </a:t>
                          </a:r>
                          <a:r>
                            <a:rPr lang="en-US" baseline="0" dirty="0" smtClean="0"/>
                            <a:t>m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3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(40 </a:t>
                          </a:r>
                          <a:r>
                            <a:rPr lang="en-US" baseline="0" dirty="0" smtClean="0"/>
                            <a:t>– </a:t>
                          </a:r>
                          <a:r>
                            <a:rPr lang="en-US" baseline="0" dirty="0" smtClean="0"/>
                            <a:t>60 </a:t>
                          </a:r>
                          <a:r>
                            <a:rPr lang="en-US" baseline="0" dirty="0" smtClean="0"/>
                            <a:t>m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Covariate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Transect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3810" t="-180328" r="-1905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Transect</a:t>
                          </a:r>
                          <a:r>
                            <a:rPr lang="en-US" baseline="0" dirty="0" smtClean="0"/>
                            <a:t> 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3810" t="-280328" r="-1905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Transect 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3810" t="-380328" r="-1905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0" t="-580328" r="-4725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3810" t="-580328" r="-1905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991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 HDS </a:t>
            </a:r>
            <a:r>
              <a:rPr lang="en-US" sz="3200" dirty="0" smtClean="0"/>
              <a:t>Process </a:t>
            </a:r>
            <a:r>
              <a:rPr lang="en-US" sz="3200" dirty="0"/>
              <a:t>M</a:t>
            </a:r>
            <a:r>
              <a:rPr lang="en-US" sz="3200" dirty="0" smtClean="0"/>
              <a:t>odel </a:t>
            </a:r>
            <a:r>
              <a:rPr lang="en-US" sz="3200" dirty="0" smtClean="0"/>
              <a:t>(Abundance)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process model is a Poisson GLM</a:t>
                </a:r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Latent, transect-level </a:t>
                </a:r>
                <a:r>
                  <a:rPr lang="en-US" dirty="0" smtClean="0"/>
                  <a:t>abundance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at site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a random variable from the Poisson distribution:</a:t>
                </a:r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~ </m:t>
                      </m:r>
                      <m:r>
                        <a:rPr lang="en-US" b="0" i="1" smtClean="0">
                          <a:latin typeface="Cambria Math"/>
                        </a:rPr>
                        <m:t>𝑃𝑜𝑖𝑠𝑠𝑜𝑛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457200" lvl="1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And covariates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may influence expected abundance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50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96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 HDS </a:t>
            </a:r>
            <a:r>
              <a:rPr lang="en-US" sz="3200" dirty="0" smtClean="0"/>
              <a:t>Observation Model </a:t>
            </a:r>
            <a:r>
              <a:rPr lang="en-US" sz="3200" dirty="0" smtClean="0"/>
              <a:t>(Detection)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5715000" cy="502919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The observed count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in each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dirty="0" smtClean="0"/>
                  <a:t> distance classes are conditional on the population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and have a multinomial distribution: 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~ </m:t>
                      </m:r>
                      <m:r>
                        <a:rPr lang="en-US" b="0" i="1" smtClean="0">
                          <a:latin typeface="Cambria Math"/>
                        </a:rPr>
                        <m:t>𝑀𝑢𝑙𝑡𝑖𝑛𝑜𝑚𝑖𝑎𝑙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5715000" cy="50291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4009"/>
            <a:ext cx="2928937" cy="3087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4173820"/>
                  </p:ext>
                </p:extLst>
              </p:nvPr>
            </p:nvGraphicFramePr>
            <p:xfrm>
              <a:off x="1051560" y="5029200"/>
              <a:ext cx="6583680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1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(0 – </a:t>
                          </a:r>
                          <a:r>
                            <a:rPr lang="en-US" baseline="0" dirty="0" smtClean="0"/>
                            <a:t>20 </a:t>
                          </a:r>
                          <a:r>
                            <a:rPr lang="en-US" baseline="0" dirty="0" smtClean="0"/>
                            <a:t>m)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2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</a:t>
                          </a:r>
                          <a:r>
                            <a:rPr lang="en-US" baseline="0" dirty="0" smtClean="0"/>
                            <a:t>20 </a:t>
                          </a:r>
                          <a:r>
                            <a:rPr lang="en-US" baseline="0" dirty="0" smtClean="0"/>
                            <a:t>– </a:t>
                          </a:r>
                          <a:r>
                            <a:rPr lang="en-US" baseline="0" dirty="0" smtClean="0"/>
                            <a:t>40 </a:t>
                          </a:r>
                          <a:r>
                            <a:rPr lang="en-US" baseline="0" dirty="0" smtClean="0"/>
                            <a:t>m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3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(40 </a:t>
                          </a:r>
                          <a:r>
                            <a:rPr lang="en-US" baseline="0" dirty="0" smtClean="0"/>
                            <a:t>– </a:t>
                          </a:r>
                          <a:r>
                            <a:rPr lang="en-US" baseline="0" dirty="0" smtClean="0"/>
                            <a:t>60 </a:t>
                          </a:r>
                          <a:r>
                            <a:rPr lang="en-US" baseline="0" dirty="0" smtClean="0"/>
                            <a:t>m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Probability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60%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30%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10%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4173820"/>
                  </p:ext>
                </p:extLst>
              </p:nvPr>
            </p:nvGraphicFramePr>
            <p:xfrm>
              <a:off x="1051560" y="5029200"/>
              <a:ext cx="6583680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1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(0 – </a:t>
                          </a:r>
                          <a:r>
                            <a:rPr lang="en-US" baseline="0" dirty="0" smtClean="0"/>
                            <a:t>20 </a:t>
                          </a:r>
                          <a:r>
                            <a:rPr lang="en-US" baseline="0" dirty="0" smtClean="0"/>
                            <a:t>m)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2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</a:t>
                          </a:r>
                          <a:r>
                            <a:rPr lang="en-US" baseline="0" dirty="0" smtClean="0"/>
                            <a:t>20 </a:t>
                          </a:r>
                          <a:r>
                            <a:rPr lang="en-US" baseline="0" dirty="0" smtClean="0"/>
                            <a:t>– </a:t>
                          </a:r>
                          <a:r>
                            <a:rPr lang="en-US" baseline="0" dirty="0" smtClean="0"/>
                            <a:t>40 </a:t>
                          </a:r>
                          <a:r>
                            <a:rPr lang="en-US" baseline="0" dirty="0" smtClean="0"/>
                            <a:t>m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Dist</a:t>
                          </a:r>
                          <a:r>
                            <a:rPr lang="en-US" baseline="0" dirty="0" smtClean="0"/>
                            <a:t> Class 3</a:t>
                          </a:r>
                        </a:p>
                        <a:p>
                          <a:pPr algn="ctr"/>
                          <a:r>
                            <a:rPr lang="en-US" baseline="0" dirty="0" smtClean="0"/>
                            <a:t>(40 </a:t>
                          </a:r>
                          <a:r>
                            <a:rPr lang="en-US" baseline="0" dirty="0" smtClean="0"/>
                            <a:t>– </a:t>
                          </a:r>
                          <a:r>
                            <a:rPr lang="en-US" baseline="0" dirty="0" smtClean="0"/>
                            <a:t>60 </a:t>
                          </a:r>
                          <a:r>
                            <a:rPr lang="en-US" baseline="0" dirty="0" smtClean="0"/>
                            <a:t>m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0" t="-180328" r="-3018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60%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30%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10%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772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 HDS </a:t>
            </a:r>
            <a:r>
              <a:rPr lang="en-US" sz="3200" dirty="0" smtClean="0"/>
              <a:t>Observation Model </a:t>
            </a:r>
            <a:r>
              <a:rPr lang="en-US" sz="3200" dirty="0" smtClean="0"/>
              <a:t>(Detection)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343400"/>
                <a:ext cx="8229600" cy="1981199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As before, covariates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may influence </a:t>
                </a:r>
                <a:r>
                  <a:rPr lang="en-US" dirty="0" smtClean="0"/>
                  <a:t>the shape of the detection function fit over distance bins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𝐽</m:t>
                        </m:r>
                      </m:e>
                    </m:d>
                  </m:oMath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 marL="0" indent="0" algn="ctr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343400"/>
                <a:ext cx="8229600" cy="1981199"/>
              </a:xfrm>
              <a:blipFill rotWithShape="1">
                <a:blip r:embed="rId2"/>
                <a:stretch>
                  <a:fillRect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7"/>
          <a:stretch/>
        </p:blipFill>
        <p:spPr bwMode="auto">
          <a:xfrm>
            <a:off x="3941404" y="1066800"/>
            <a:ext cx="4745396" cy="321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600200"/>
            <a:ext cx="3429000" cy="1981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A detection function (here, half-normal) is fit over the 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0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9718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4) Example Hierarchical Distance Sampling Analysis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16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Distance </a:t>
            </a:r>
            <a:r>
              <a:rPr lang="en-US" sz="3200" dirty="0" smtClean="0"/>
              <a:t>Sampling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to estimate the abundance (or density) of biological populations that accounts for imperfect detection of individuals</a:t>
            </a:r>
          </a:p>
          <a:p>
            <a:endParaRPr lang="en-US" dirty="0"/>
          </a:p>
          <a:p>
            <a:r>
              <a:rPr lang="en-US" dirty="0" smtClean="0"/>
              <a:t>Pop quiz:</a:t>
            </a:r>
          </a:p>
          <a:p>
            <a:pPr lvl="1"/>
            <a:r>
              <a:rPr lang="en-US" dirty="0"/>
              <a:t>Why use </a:t>
            </a:r>
            <a:r>
              <a:rPr lang="en-US" dirty="0" smtClean="0"/>
              <a:t>it – why not just count things directly?</a:t>
            </a:r>
            <a:endParaRPr lang="en-US" dirty="0"/>
          </a:p>
          <a:p>
            <a:pPr lvl="1"/>
            <a:r>
              <a:rPr lang="en-US" dirty="0" smtClean="0"/>
              <a:t>Why the name?</a:t>
            </a:r>
          </a:p>
        </p:txBody>
      </p:sp>
    </p:spTree>
    <p:extLst>
      <p:ext uri="{BB962C8B-B14F-4D97-AF65-F5344CB8AC3E}">
        <p14:creationId xmlns:p14="http://schemas.microsoft.com/office/powerpoint/2010/main" val="230541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Pronghorn Aerial Line Transect Surveys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76473"/>
            <a:ext cx="3019844" cy="4419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304800" y="1524000"/>
            <a:ext cx="5334000" cy="4124546"/>
            <a:chOff x="3166953" y="1295400"/>
            <a:chExt cx="5949615" cy="460057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953" y="1295400"/>
              <a:ext cx="5949615" cy="4600574"/>
            </a:xfrm>
            <a:prstGeom prst="rect">
              <a:avLst/>
            </a:prstGeom>
          </p:spPr>
        </p:pic>
        <p:sp>
          <p:nvSpPr>
            <p:cNvPr id="3" name="Freeform 2"/>
            <p:cNvSpPr/>
            <p:nvPr/>
          </p:nvSpPr>
          <p:spPr>
            <a:xfrm>
              <a:off x="6557010" y="3745230"/>
              <a:ext cx="1847850" cy="2095500"/>
            </a:xfrm>
            <a:custGeom>
              <a:avLst/>
              <a:gdLst>
                <a:gd name="connsiteX0" fmla="*/ 1779270 w 1847850"/>
                <a:gd name="connsiteY0" fmla="*/ 2038350 h 2095500"/>
                <a:gd name="connsiteX1" fmla="*/ 1783080 w 1847850"/>
                <a:gd name="connsiteY1" fmla="*/ 2019300 h 2095500"/>
                <a:gd name="connsiteX2" fmla="*/ 1798320 w 1847850"/>
                <a:gd name="connsiteY2" fmla="*/ 1996440 h 2095500"/>
                <a:gd name="connsiteX3" fmla="*/ 1805940 w 1847850"/>
                <a:gd name="connsiteY3" fmla="*/ 1985010 h 2095500"/>
                <a:gd name="connsiteX4" fmla="*/ 1809750 w 1847850"/>
                <a:gd name="connsiteY4" fmla="*/ 1973580 h 2095500"/>
                <a:gd name="connsiteX5" fmla="*/ 1824990 w 1847850"/>
                <a:gd name="connsiteY5" fmla="*/ 1950720 h 2095500"/>
                <a:gd name="connsiteX6" fmla="*/ 1832610 w 1847850"/>
                <a:gd name="connsiteY6" fmla="*/ 1939290 h 2095500"/>
                <a:gd name="connsiteX7" fmla="*/ 1840230 w 1847850"/>
                <a:gd name="connsiteY7" fmla="*/ 1912620 h 2095500"/>
                <a:gd name="connsiteX8" fmla="*/ 1847850 w 1847850"/>
                <a:gd name="connsiteY8" fmla="*/ 1901190 h 2095500"/>
                <a:gd name="connsiteX9" fmla="*/ 1836420 w 1847850"/>
                <a:gd name="connsiteY9" fmla="*/ 1893570 h 2095500"/>
                <a:gd name="connsiteX10" fmla="*/ 1813560 w 1847850"/>
                <a:gd name="connsiteY10" fmla="*/ 1897380 h 2095500"/>
                <a:gd name="connsiteX11" fmla="*/ 1756410 w 1847850"/>
                <a:gd name="connsiteY11" fmla="*/ 1901190 h 2095500"/>
                <a:gd name="connsiteX12" fmla="*/ 1733550 w 1847850"/>
                <a:gd name="connsiteY12" fmla="*/ 1905000 h 2095500"/>
                <a:gd name="connsiteX13" fmla="*/ 1588770 w 1847850"/>
                <a:gd name="connsiteY13" fmla="*/ 1912620 h 2095500"/>
                <a:gd name="connsiteX14" fmla="*/ 1455420 w 1847850"/>
                <a:gd name="connsiteY14" fmla="*/ 1912620 h 2095500"/>
                <a:gd name="connsiteX15" fmla="*/ 1421130 w 1847850"/>
                <a:gd name="connsiteY15" fmla="*/ 1897380 h 2095500"/>
                <a:gd name="connsiteX16" fmla="*/ 1409700 w 1847850"/>
                <a:gd name="connsiteY16" fmla="*/ 1893570 h 2095500"/>
                <a:gd name="connsiteX17" fmla="*/ 1394460 w 1847850"/>
                <a:gd name="connsiteY17" fmla="*/ 1882140 h 2095500"/>
                <a:gd name="connsiteX18" fmla="*/ 1371600 w 1847850"/>
                <a:gd name="connsiteY18" fmla="*/ 1863090 h 2095500"/>
                <a:gd name="connsiteX19" fmla="*/ 1356360 w 1847850"/>
                <a:gd name="connsiteY19" fmla="*/ 1840230 h 2095500"/>
                <a:gd name="connsiteX20" fmla="*/ 1341120 w 1847850"/>
                <a:gd name="connsiteY20" fmla="*/ 1794510 h 2095500"/>
                <a:gd name="connsiteX21" fmla="*/ 1337310 w 1847850"/>
                <a:gd name="connsiteY21" fmla="*/ 1783080 h 2095500"/>
                <a:gd name="connsiteX22" fmla="*/ 1333500 w 1847850"/>
                <a:gd name="connsiteY22" fmla="*/ 1771650 h 2095500"/>
                <a:gd name="connsiteX23" fmla="*/ 1325880 w 1847850"/>
                <a:gd name="connsiteY23" fmla="*/ 1760220 h 2095500"/>
                <a:gd name="connsiteX24" fmla="*/ 1291590 w 1847850"/>
                <a:gd name="connsiteY24" fmla="*/ 1733550 h 2095500"/>
                <a:gd name="connsiteX25" fmla="*/ 1264920 w 1847850"/>
                <a:gd name="connsiteY25" fmla="*/ 1722120 h 2095500"/>
                <a:gd name="connsiteX26" fmla="*/ 1253490 w 1847850"/>
                <a:gd name="connsiteY26" fmla="*/ 1710690 h 2095500"/>
                <a:gd name="connsiteX27" fmla="*/ 1238250 w 1847850"/>
                <a:gd name="connsiteY27" fmla="*/ 1706880 h 2095500"/>
                <a:gd name="connsiteX28" fmla="*/ 1215390 w 1847850"/>
                <a:gd name="connsiteY28" fmla="*/ 1699260 h 2095500"/>
                <a:gd name="connsiteX29" fmla="*/ 1203960 w 1847850"/>
                <a:gd name="connsiteY29" fmla="*/ 1695450 h 2095500"/>
                <a:gd name="connsiteX30" fmla="*/ 1188720 w 1847850"/>
                <a:gd name="connsiteY30" fmla="*/ 1668780 h 2095500"/>
                <a:gd name="connsiteX31" fmla="*/ 1184910 w 1847850"/>
                <a:gd name="connsiteY31" fmla="*/ 1657350 h 2095500"/>
                <a:gd name="connsiteX32" fmla="*/ 1181100 w 1847850"/>
                <a:gd name="connsiteY32" fmla="*/ 1604010 h 2095500"/>
                <a:gd name="connsiteX33" fmla="*/ 1177290 w 1847850"/>
                <a:gd name="connsiteY33" fmla="*/ 1577340 h 2095500"/>
                <a:gd name="connsiteX34" fmla="*/ 1173480 w 1847850"/>
                <a:gd name="connsiteY34" fmla="*/ 1520190 h 2095500"/>
                <a:gd name="connsiteX35" fmla="*/ 1165860 w 1847850"/>
                <a:gd name="connsiteY35" fmla="*/ 1489710 h 2095500"/>
                <a:gd name="connsiteX36" fmla="*/ 1162050 w 1847850"/>
                <a:gd name="connsiteY36" fmla="*/ 1474470 h 2095500"/>
                <a:gd name="connsiteX37" fmla="*/ 1154430 w 1847850"/>
                <a:gd name="connsiteY37" fmla="*/ 1463040 h 2095500"/>
                <a:gd name="connsiteX38" fmla="*/ 1139190 w 1847850"/>
                <a:gd name="connsiteY38" fmla="*/ 1443990 h 2095500"/>
                <a:gd name="connsiteX39" fmla="*/ 1131570 w 1847850"/>
                <a:gd name="connsiteY39" fmla="*/ 1432560 h 2095500"/>
                <a:gd name="connsiteX40" fmla="*/ 1120140 w 1847850"/>
                <a:gd name="connsiteY40" fmla="*/ 1417320 h 2095500"/>
                <a:gd name="connsiteX41" fmla="*/ 1116330 w 1847850"/>
                <a:gd name="connsiteY41" fmla="*/ 1405890 h 2095500"/>
                <a:gd name="connsiteX42" fmla="*/ 1108710 w 1847850"/>
                <a:gd name="connsiteY42" fmla="*/ 1394460 h 2095500"/>
                <a:gd name="connsiteX43" fmla="*/ 1101090 w 1847850"/>
                <a:gd name="connsiteY43" fmla="*/ 1371600 h 2095500"/>
                <a:gd name="connsiteX44" fmla="*/ 1097280 w 1847850"/>
                <a:gd name="connsiteY44" fmla="*/ 1360170 h 2095500"/>
                <a:gd name="connsiteX45" fmla="*/ 1093470 w 1847850"/>
                <a:gd name="connsiteY45" fmla="*/ 1348740 h 2095500"/>
                <a:gd name="connsiteX46" fmla="*/ 1085850 w 1847850"/>
                <a:gd name="connsiteY46" fmla="*/ 1318260 h 2095500"/>
                <a:gd name="connsiteX47" fmla="*/ 1093470 w 1847850"/>
                <a:gd name="connsiteY47" fmla="*/ 1261110 h 2095500"/>
                <a:gd name="connsiteX48" fmla="*/ 1112520 w 1847850"/>
                <a:gd name="connsiteY48" fmla="*/ 1238250 h 2095500"/>
                <a:gd name="connsiteX49" fmla="*/ 1127760 w 1847850"/>
                <a:gd name="connsiteY49" fmla="*/ 1211580 h 2095500"/>
                <a:gd name="connsiteX50" fmla="*/ 1135380 w 1847850"/>
                <a:gd name="connsiteY50" fmla="*/ 1200150 h 2095500"/>
                <a:gd name="connsiteX51" fmla="*/ 1143000 w 1847850"/>
                <a:gd name="connsiteY51" fmla="*/ 1177290 h 2095500"/>
                <a:gd name="connsiteX52" fmla="*/ 1146810 w 1847850"/>
                <a:gd name="connsiteY52" fmla="*/ 1165860 h 2095500"/>
                <a:gd name="connsiteX53" fmla="*/ 1150620 w 1847850"/>
                <a:gd name="connsiteY53" fmla="*/ 1143000 h 2095500"/>
                <a:gd name="connsiteX54" fmla="*/ 1158240 w 1847850"/>
                <a:gd name="connsiteY54" fmla="*/ 1120140 h 2095500"/>
                <a:gd name="connsiteX55" fmla="*/ 1162050 w 1847850"/>
                <a:gd name="connsiteY55" fmla="*/ 1108710 h 2095500"/>
                <a:gd name="connsiteX56" fmla="*/ 1169670 w 1847850"/>
                <a:gd name="connsiteY56" fmla="*/ 1093470 h 2095500"/>
                <a:gd name="connsiteX57" fmla="*/ 1184910 w 1847850"/>
                <a:gd name="connsiteY57" fmla="*/ 1070610 h 2095500"/>
                <a:gd name="connsiteX58" fmla="*/ 1200150 w 1847850"/>
                <a:gd name="connsiteY58" fmla="*/ 1051560 h 2095500"/>
                <a:gd name="connsiteX59" fmla="*/ 1245870 w 1847850"/>
                <a:gd name="connsiteY59" fmla="*/ 1009650 h 2095500"/>
                <a:gd name="connsiteX60" fmla="*/ 1257300 w 1847850"/>
                <a:gd name="connsiteY60" fmla="*/ 1002030 h 2095500"/>
                <a:gd name="connsiteX61" fmla="*/ 1287780 w 1847850"/>
                <a:gd name="connsiteY61" fmla="*/ 994410 h 2095500"/>
                <a:gd name="connsiteX62" fmla="*/ 1379220 w 1847850"/>
                <a:gd name="connsiteY62" fmla="*/ 994410 h 2095500"/>
                <a:gd name="connsiteX63" fmla="*/ 1386840 w 1847850"/>
                <a:gd name="connsiteY63" fmla="*/ 982980 h 2095500"/>
                <a:gd name="connsiteX64" fmla="*/ 1379220 w 1847850"/>
                <a:gd name="connsiteY64" fmla="*/ 956310 h 2095500"/>
                <a:gd name="connsiteX65" fmla="*/ 1371600 w 1847850"/>
                <a:gd name="connsiteY65" fmla="*/ 944880 h 2095500"/>
                <a:gd name="connsiteX66" fmla="*/ 1360170 w 1847850"/>
                <a:gd name="connsiteY66" fmla="*/ 906780 h 2095500"/>
                <a:gd name="connsiteX67" fmla="*/ 1356360 w 1847850"/>
                <a:gd name="connsiteY67" fmla="*/ 895350 h 2095500"/>
                <a:gd name="connsiteX68" fmla="*/ 1352550 w 1847850"/>
                <a:gd name="connsiteY68" fmla="*/ 803910 h 2095500"/>
                <a:gd name="connsiteX69" fmla="*/ 1333500 w 1847850"/>
                <a:gd name="connsiteY69" fmla="*/ 769620 h 2095500"/>
                <a:gd name="connsiteX70" fmla="*/ 1325880 w 1847850"/>
                <a:gd name="connsiteY70" fmla="*/ 754380 h 2095500"/>
                <a:gd name="connsiteX71" fmla="*/ 1310640 w 1847850"/>
                <a:gd name="connsiteY71" fmla="*/ 720090 h 2095500"/>
                <a:gd name="connsiteX72" fmla="*/ 1299210 w 1847850"/>
                <a:gd name="connsiteY72" fmla="*/ 712470 h 2095500"/>
                <a:gd name="connsiteX73" fmla="*/ 1283970 w 1847850"/>
                <a:gd name="connsiteY73" fmla="*/ 704850 h 2095500"/>
                <a:gd name="connsiteX74" fmla="*/ 1257300 w 1847850"/>
                <a:gd name="connsiteY74" fmla="*/ 697230 h 2095500"/>
                <a:gd name="connsiteX75" fmla="*/ 1253490 w 1847850"/>
                <a:gd name="connsiteY75" fmla="*/ 685800 h 2095500"/>
                <a:gd name="connsiteX76" fmla="*/ 1261110 w 1847850"/>
                <a:gd name="connsiteY76" fmla="*/ 659130 h 2095500"/>
                <a:gd name="connsiteX77" fmla="*/ 1272540 w 1847850"/>
                <a:gd name="connsiteY77" fmla="*/ 647700 h 2095500"/>
                <a:gd name="connsiteX78" fmla="*/ 1280160 w 1847850"/>
                <a:gd name="connsiteY78" fmla="*/ 636270 h 2095500"/>
                <a:gd name="connsiteX79" fmla="*/ 1306830 w 1847850"/>
                <a:gd name="connsiteY79" fmla="*/ 624840 h 2095500"/>
                <a:gd name="connsiteX80" fmla="*/ 1322070 w 1847850"/>
                <a:gd name="connsiteY80" fmla="*/ 605790 h 2095500"/>
                <a:gd name="connsiteX81" fmla="*/ 1333500 w 1847850"/>
                <a:gd name="connsiteY81" fmla="*/ 594360 h 2095500"/>
                <a:gd name="connsiteX82" fmla="*/ 1348740 w 1847850"/>
                <a:gd name="connsiteY82" fmla="*/ 548640 h 2095500"/>
                <a:gd name="connsiteX83" fmla="*/ 1356360 w 1847850"/>
                <a:gd name="connsiteY83" fmla="*/ 525780 h 2095500"/>
                <a:gd name="connsiteX84" fmla="*/ 1367790 w 1847850"/>
                <a:gd name="connsiteY84" fmla="*/ 499110 h 2095500"/>
                <a:gd name="connsiteX85" fmla="*/ 1379220 w 1847850"/>
                <a:gd name="connsiteY85" fmla="*/ 495300 h 2095500"/>
                <a:gd name="connsiteX86" fmla="*/ 1390650 w 1847850"/>
                <a:gd name="connsiteY86" fmla="*/ 472440 h 2095500"/>
                <a:gd name="connsiteX87" fmla="*/ 1367790 w 1847850"/>
                <a:gd name="connsiteY87" fmla="*/ 457200 h 2095500"/>
                <a:gd name="connsiteX88" fmla="*/ 1356360 w 1847850"/>
                <a:gd name="connsiteY88" fmla="*/ 449580 h 2095500"/>
                <a:gd name="connsiteX89" fmla="*/ 1344930 w 1847850"/>
                <a:gd name="connsiteY89" fmla="*/ 426720 h 2095500"/>
                <a:gd name="connsiteX90" fmla="*/ 1337310 w 1847850"/>
                <a:gd name="connsiteY90" fmla="*/ 403860 h 2095500"/>
                <a:gd name="connsiteX91" fmla="*/ 1333500 w 1847850"/>
                <a:gd name="connsiteY91" fmla="*/ 392430 h 2095500"/>
                <a:gd name="connsiteX92" fmla="*/ 1325880 w 1847850"/>
                <a:gd name="connsiteY92" fmla="*/ 381000 h 2095500"/>
                <a:gd name="connsiteX93" fmla="*/ 1318260 w 1847850"/>
                <a:gd name="connsiteY93" fmla="*/ 358140 h 2095500"/>
                <a:gd name="connsiteX94" fmla="*/ 1314450 w 1847850"/>
                <a:gd name="connsiteY94" fmla="*/ 346710 h 2095500"/>
                <a:gd name="connsiteX95" fmla="*/ 1306830 w 1847850"/>
                <a:gd name="connsiteY95" fmla="*/ 335280 h 2095500"/>
                <a:gd name="connsiteX96" fmla="*/ 1310640 w 1847850"/>
                <a:gd name="connsiteY96" fmla="*/ 270510 h 2095500"/>
                <a:gd name="connsiteX97" fmla="*/ 1318260 w 1847850"/>
                <a:gd name="connsiteY97" fmla="*/ 247650 h 2095500"/>
                <a:gd name="connsiteX98" fmla="*/ 1322070 w 1847850"/>
                <a:gd name="connsiteY98" fmla="*/ 217170 h 2095500"/>
                <a:gd name="connsiteX99" fmla="*/ 1325880 w 1847850"/>
                <a:gd name="connsiteY99" fmla="*/ 190500 h 2095500"/>
                <a:gd name="connsiteX100" fmla="*/ 1322070 w 1847850"/>
                <a:gd name="connsiteY100" fmla="*/ 95250 h 2095500"/>
                <a:gd name="connsiteX101" fmla="*/ 1318260 w 1847850"/>
                <a:gd name="connsiteY101" fmla="*/ 83820 h 2095500"/>
                <a:gd name="connsiteX102" fmla="*/ 1310640 w 1847850"/>
                <a:gd name="connsiteY102" fmla="*/ 72390 h 2095500"/>
                <a:gd name="connsiteX103" fmla="*/ 1306830 w 1847850"/>
                <a:gd name="connsiteY103" fmla="*/ 60960 h 2095500"/>
                <a:gd name="connsiteX104" fmla="*/ 1299210 w 1847850"/>
                <a:gd name="connsiteY104" fmla="*/ 49530 h 2095500"/>
                <a:gd name="connsiteX105" fmla="*/ 1295400 w 1847850"/>
                <a:gd name="connsiteY105" fmla="*/ 38100 h 2095500"/>
                <a:gd name="connsiteX106" fmla="*/ 1287780 w 1847850"/>
                <a:gd name="connsiteY106" fmla="*/ 26670 h 2095500"/>
                <a:gd name="connsiteX107" fmla="*/ 1188720 w 1847850"/>
                <a:gd name="connsiteY107" fmla="*/ 22860 h 2095500"/>
                <a:gd name="connsiteX108" fmla="*/ 1123950 w 1847850"/>
                <a:gd name="connsiteY108" fmla="*/ 19050 h 2095500"/>
                <a:gd name="connsiteX109" fmla="*/ 1101090 w 1847850"/>
                <a:gd name="connsiteY109" fmla="*/ 15240 h 2095500"/>
                <a:gd name="connsiteX110" fmla="*/ 1009650 w 1847850"/>
                <a:gd name="connsiteY110" fmla="*/ 22860 h 2095500"/>
                <a:gd name="connsiteX111" fmla="*/ 906780 w 1847850"/>
                <a:gd name="connsiteY111" fmla="*/ 19050 h 2095500"/>
                <a:gd name="connsiteX112" fmla="*/ 868680 w 1847850"/>
                <a:gd name="connsiteY112" fmla="*/ 7620 h 2095500"/>
                <a:gd name="connsiteX113" fmla="*/ 857250 w 1847850"/>
                <a:gd name="connsiteY113" fmla="*/ 3810 h 2095500"/>
                <a:gd name="connsiteX114" fmla="*/ 845820 w 1847850"/>
                <a:gd name="connsiteY114" fmla="*/ 0 h 2095500"/>
                <a:gd name="connsiteX115" fmla="*/ 720090 w 1847850"/>
                <a:gd name="connsiteY115" fmla="*/ 7620 h 2095500"/>
                <a:gd name="connsiteX116" fmla="*/ 708660 w 1847850"/>
                <a:gd name="connsiteY116" fmla="*/ 11430 h 2095500"/>
                <a:gd name="connsiteX117" fmla="*/ 693420 w 1847850"/>
                <a:gd name="connsiteY117" fmla="*/ 15240 h 2095500"/>
                <a:gd name="connsiteX118" fmla="*/ 643890 w 1847850"/>
                <a:gd name="connsiteY118" fmla="*/ 22860 h 2095500"/>
                <a:gd name="connsiteX119" fmla="*/ 518160 w 1847850"/>
                <a:gd name="connsiteY119" fmla="*/ 22860 h 2095500"/>
                <a:gd name="connsiteX120" fmla="*/ 506730 w 1847850"/>
                <a:gd name="connsiteY120" fmla="*/ 26670 h 2095500"/>
                <a:gd name="connsiteX121" fmla="*/ 499110 w 1847850"/>
                <a:gd name="connsiteY121" fmla="*/ 49530 h 2095500"/>
                <a:gd name="connsiteX122" fmla="*/ 487680 w 1847850"/>
                <a:gd name="connsiteY122" fmla="*/ 60960 h 2095500"/>
                <a:gd name="connsiteX123" fmla="*/ 480060 w 1847850"/>
                <a:gd name="connsiteY123" fmla="*/ 72390 h 2095500"/>
                <a:gd name="connsiteX124" fmla="*/ 453390 w 1847850"/>
                <a:gd name="connsiteY124" fmla="*/ 87630 h 2095500"/>
                <a:gd name="connsiteX125" fmla="*/ 426720 w 1847850"/>
                <a:gd name="connsiteY125" fmla="*/ 106680 h 2095500"/>
                <a:gd name="connsiteX126" fmla="*/ 415290 w 1847850"/>
                <a:gd name="connsiteY126" fmla="*/ 114300 h 2095500"/>
                <a:gd name="connsiteX127" fmla="*/ 396240 w 1847850"/>
                <a:gd name="connsiteY127" fmla="*/ 137160 h 2095500"/>
                <a:gd name="connsiteX128" fmla="*/ 381000 w 1847850"/>
                <a:gd name="connsiteY128" fmla="*/ 160020 h 2095500"/>
                <a:gd name="connsiteX129" fmla="*/ 373380 w 1847850"/>
                <a:gd name="connsiteY129" fmla="*/ 171450 h 2095500"/>
                <a:gd name="connsiteX130" fmla="*/ 365760 w 1847850"/>
                <a:gd name="connsiteY130" fmla="*/ 182880 h 2095500"/>
                <a:gd name="connsiteX131" fmla="*/ 354330 w 1847850"/>
                <a:gd name="connsiteY131" fmla="*/ 205740 h 2095500"/>
                <a:gd name="connsiteX132" fmla="*/ 323850 w 1847850"/>
                <a:gd name="connsiteY132" fmla="*/ 240030 h 2095500"/>
                <a:gd name="connsiteX133" fmla="*/ 320040 w 1847850"/>
                <a:gd name="connsiteY133" fmla="*/ 251460 h 2095500"/>
                <a:gd name="connsiteX134" fmla="*/ 312420 w 1847850"/>
                <a:gd name="connsiteY134" fmla="*/ 281940 h 2095500"/>
                <a:gd name="connsiteX135" fmla="*/ 304800 w 1847850"/>
                <a:gd name="connsiteY135" fmla="*/ 304800 h 2095500"/>
                <a:gd name="connsiteX136" fmla="*/ 285750 w 1847850"/>
                <a:gd name="connsiteY136" fmla="*/ 331470 h 2095500"/>
                <a:gd name="connsiteX137" fmla="*/ 270510 w 1847850"/>
                <a:gd name="connsiteY137" fmla="*/ 342900 h 2095500"/>
                <a:gd name="connsiteX138" fmla="*/ 262890 w 1847850"/>
                <a:gd name="connsiteY138" fmla="*/ 354330 h 2095500"/>
                <a:gd name="connsiteX139" fmla="*/ 228600 w 1847850"/>
                <a:gd name="connsiteY139" fmla="*/ 384810 h 2095500"/>
                <a:gd name="connsiteX140" fmla="*/ 209550 w 1847850"/>
                <a:gd name="connsiteY140" fmla="*/ 407670 h 2095500"/>
                <a:gd name="connsiteX141" fmla="*/ 198120 w 1847850"/>
                <a:gd name="connsiteY141" fmla="*/ 422910 h 2095500"/>
                <a:gd name="connsiteX142" fmla="*/ 190500 w 1847850"/>
                <a:gd name="connsiteY142" fmla="*/ 434340 h 2095500"/>
                <a:gd name="connsiteX143" fmla="*/ 167640 w 1847850"/>
                <a:gd name="connsiteY143" fmla="*/ 449580 h 2095500"/>
                <a:gd name="connsiteX144" fmla="*/ 163830 w 1847850"/>
                <a:gd name="connsiteY144" fmla="*/ 461010 h 2095500"/>
                <a:gd name="connsiteX145" fmla="*/ 148590 w 1847850"/>
                <a:gd name="connsiteY145" fmla="*/ 487680 h 2095500"/>
                <a:gd name="connsiteX146" fmla="*/ 137160 w 1847850"/>
                <a:gd name="connsiteY146" fmla="*/ 499110 h 2095500"/>
                <a:gd name="connsiteX147" fmla="*/ 125730 w 1847850"/>
                <a:gd name="connsiteY147" fmla="*/ 502920 h 2095500"/>
                <a:gd name="connsiteX148" fmla="*/ 110490 w 1847850"/>
                <a:gd name="connsiteY148" fmla="*/ 518160 h 2095500"/>
                <a:gd name="connsiteX149" fmla="*/ 102870 w 1847850"/>
                <a:gd name="connsiteY149" fmla="*/ 544830 h 2095500"/>
                <a:gd name="connsiteX150" fmla="*/ 110490 w 1847850"/>
                <a:gd name="connsiteY150" fmla="*/ 720090 h 2095500"/>
                <a:gd name="connsiteX151" fmla="*/ 114300 w 1847850"/>
                <a:gd name="connsiteY151" fmla="*/ 731520 h 2095500"/>
                <a:gd name="connsiteX152" fmla="*/ 118110 w 1847850"/>
                <a:gd name="connsiteY152" fmla="*/ 803910 h 2095500"/>
                <a:gd name="connsiteX153" fmla="*/ 129540 w 1847850"/>
                <a:gd name="connsiteY153" fmla="*/ 826770 h 2095500"/>
                <a:gd name="connsiteX154" fmla="*/ 140970 w 1847850"/>
                <a:gd name="connsiteY154" fmla="*/ 849630 h 2095500"/>
                <a:gd name="connsiteX155" fmla="*/ 144780 w 1847850"/>
                <a:gd name="connsiteY155" fmla="*/ 864870 h 2095500"/>
                <a:gd name="connsiteX156" fmla="*/ 148590 w 1847850"/>
                <a:gd name="connsiteY156" fmla="*/ 876300 h 2095500"/>
                <a:gd name="connsiteX157" fmla="*/ 156210 w 1847850"/>
                <a:gd name="connsiteY157" fmla="*/ 956310 h 2095500"/>
                <a:gd name="connsiteX158" fmla="*/ 152400 w 1847850"/>
                <a:gd name="connsiteY158" fmla="*/ 1009650 h 2095500"/>
                <a:gd name="connsiteX159" fmla="*/ 137160 w 1847850"/>
                <a:gd name="connsiteY159" fmla="*/ 1032510 h 2095500"/>
                <a:gd name="connsiteX160" fmla="*/ 118110 w 1847850"/>
                <a:gd name="connsiteY160" fmla="*/ 1066800 h 2095500"/>
                <a:gd name="connsiteX161" fmla="*/ 110490 w 1847850"/>
                <a:gd name="connsiteY161" fmla="*/ 1078230 h 2095500"/>
                <a:gd name="connsiteX162" fmla="*/ 83820 w 1847850"/>
                <a:gd name="connsiteY162" fmla="*/ 1097280 h 2095500"/>
                <a:gd name="connsiteX163" fmla="*/ 57150 w 1847850"/>
                <a:gd name="connsiteY163" fmla="*/ 1104900 h 2095500"/>
                <a:gd name="connsiteX164" fmla="*/ 22860 w 1847850"/>
                <a:gd name="connsiteY164" fmla="*/ 1112520 h 2095500"/>
                <a:gd name="connsiteX165" fmla="*/ 11430 w 1847850"/>
                <a:gd name="connsiteY165" fmla="*/ 1120140 h 2095500"/>
                <a:gd name="connsiteX166" fmla="*/ 0 w 1847850"/>
                <a:gd name="connsiteY166" fmla="*/ 1143000 h 2095500"/>
                <a:gd name="connsiteX167" fmla="*/ 19050 w 1847850"/>
                <a:gd name="connsiteY167" fmla="*/ 1165860 h 2095500"/>
                <a:gd name="connsiteX168" fmla="*/ 30480 w 1847850"/>
                <a:gd name="connsiteY168" fmla="*/ 1177290 h 2095500"/>
                <a:gd name="connsiteX169" fmla="*/ 53340 w 1847850"/>
                <a:gd name="connsiteY169" fmla="*/ 1211580 h 2095500"/>
                <a:gd name="connsiteX170" fmla="*/ 64770 w 1847850"/>
                <a:gd name="connsiteY170" fmla="*/ 1226820 h 2095500"/>
                <a:gd name="connsiteX171" fmla="*/ 72390 w 1847850"/>
                <a:gd name="connsiteY171" fmla="*/ 1242060 h 2095500"/>
                <a:gd name="connsiteX172" fmla="*/ 140970 w 1847850"/>
                <a:gd name="connsiteY172" fmla="*/ 1253490 h 2095500"/>
                <a:gd name="connsiteX173" fmla="*/ 243840 w 1847850"/>
                <a:gd name="connsiteY173" fmla="*/ 1261110 h 2095500"/>
                <a:gd name="connsiteX174" fmla="*/ 331470 w 1847850"/>
                <a:gd name="connsiteY174" fmla="*/ 1253490 h 2095500"/>
                <a:gd name="connsiteX175" fmla="*/ 464820 w 1847850"/>
                <a:gd name="connsiteY175" fmla="*/ 1257300 h 2095500"/>
                <a:gd name="connsiteX176" fmla="*/ 487680 w 1847850"/>
                <a:gd name="connsiteY176" fmla="*/ 1264920 h 2095500"/>
                <a:gd name="connsiteX177" fmla="*/ 521970 w 1847850"/>
                <a:gd name="connsiteY177" fmla="*/ 1280160 h 2095500"/>
                <a:gd name="connsiteX178" fmla="*/ 548640 w 1847850"/>
                <a:gd name="connsiteY178" fmla="*/ 1299210 h 2095500"/>
                <a:gd name="connsiteX179" fmla="*/ 560070 w 1847850"/>
                <a:gd name="connsiteY179" fmla="*/ 1303020 h 2095500"/>
                <a:gd name="connsiteX180" fmla="*/ 586740 w 1847850"/>
                <a:gd name="connsiteY180" fmla="*/ 1318260 h 2095500"/>
                <a:gd name="connsiteX181" fmla="*/ 601980 w 1847850"/>
                <a:gd name="connsiteY181" fmla="*/ 1325880 h 2095500"/>
                <a:gd name="connsiteX182" fmla="*/ 624840 w 1847850"/>
                <a:gd name="connsiteY182" fmla="*/ 1344930 h 2095500"/>
                <a:gd name="connsiteX183" fmla="*/ 640080 w 1847850"/>
                <a:gd name="connsiteY183" fmla="*/ 1352550 h 2095500"/>
                <a:gd name="connsiteX184" fmla="*/ 666750 w 1847850"/>
                <a:gd name="connsiteY184" fmla="*/ 1371600 h 2095500"/>
                <a:gd name="connsiteX185" fmla="*/ 681990 w 1847850"/>
                <a:gd name="connsiteY185" fmla="*/ 1379220 h 2095500"/>
                <a:gd name="connsiteX186" fmla="*/ 681990 w 1847850"/>
                <a:gd name="connsiteY186" fmla="*/ 1421130 h 2095500"/>
                <a:gd name="connsiteX187" fmla="*/ 670560 w 1847850"/>
                <a:gd name="connsiteY187" fmla="*/ 1432560 h 2095500"/>
                <a:gd name="connsiteX188" fmla="*/ 662940 w 1847850"/>
                <a:gd name="connsiteY188" fmla="*/ 1443990 h 2095500"/>
                <a:gd name="connsiteX189" fmla="*/ 655320 w 1847850"/>
                <a:gd name="connsiteY189" fmla="*/ 1466850 h 2095500"/>
                <a:gd name="connsiteX190" fmla="*/ 651510 w 1847850"/>
                <a:gd name="connsiteY190" fmla="*/ 1478280 h 2095500"/>
                <a:gd name="connsiteX191" fmla="*/ 643890 w 1847850"/>
                <a:gd name="connsiteY191" fmla="*/ 1577340 h 2095500"/>
                <a:gd name="connsiteX192" fmla="*/ 632460 w 1847850"/>
                <a:gd name="connsiteY192" fmla="*/ 1600200 h 2095500"/>
                <a:gd name="connsiteX193" fmla="*/ 624840 w 1847850"/>
                <a:gd name="connsiteY193" fmla="*/ 1623060 h 2095500"/>
                <a:gd name="connsiteX194" fmla="*/ 621030 w 1847850"/>
                <a:gd name="connsiteY194" fmla="*/ 1634490 h 2095500"/>
                <a:gd name="connsiteX195" fmla="*/ 624840 w 1847850"/>
                <a:gd name="connsiteY195" fmla="*/ 1695450 h 2095500"/>
                <a:gd name="connsiteX196" fmla="*/ 628650 w 1847850"/>
                <a:gd name="connsiteY196" fmla="*/ 1767840 h 2095500"/>
                <a:gd name="connsiteX197" fmla="*/ 647700 w 1847850"/>
                <a:gd name="connsiteY197" fmla="*/ 1790700 h 2095500"/>
                <a:gd name="connsiteX198" fmla="*/ 662940 w 1847850"/>
                <a:gd name="connsiteY198" fmla="*/ 1813560 h 2095500"/>
                <a:gd name="connsiteX199" fmla="*/ 678180 w 1847850"/>
                <a:gd name="connsiteY199" fmla="*/ 1836420 h 2095500"/>
                <a:gd name="connsiteX200" fmla="*/ 689610 w 1847850"/>
                <a:gd name="connsiteY200" fmla="*/ 1855470 h 2095500"/>
                <a:gd name="connsiteX201" fmla="*/ 701040 w 1847850"/>
                <a:gd name="connsiteY201" fmla="*/ 1866900 h 2095500"/>
                <a:gd name="connsiteX202" fmla="*/ 716280 w 1847850"/>
                <a:gd name="connsiteY202" fmla="*/ 1885950 h 2095500"/>
                <a:gd name="connsiteX203" fmla="*/ 720090 w 1847850"/>
                <a:gd name="connsiteY203" fmla="*/ 1897380 h 2095500"/>
                <a:gd name="connsiteX204" fmla="*/ 739140 w 1847850"/>
                <a:gd name="connsiteY204" fmla="*/ 1931670 h 2095500"/>
                <a:gd name="connsiteX205" fmla="*/ 739140 w 1847850"/>
                <a:gd name="connsiteY205" fmla="*/ 2057400 h 2095500"/>
                <a:gd name="connsiteX206" fmla="*/ 750570 w 1847850"/>
                <a:gd name="connsiteY206" fmla="*/ 2065020 h 2095500"/>
                <a:gd name="connsiteX207" fmla="*/ 803910 w 1847850"/>
                <a:gd name="connsiteY207" fmla="*/ 2076450 h 2095500"/>
                <a:gd name="connsiteX208" fmla="*/ 872490 w 1847850"/>
                <a:gd name="connsiteY208" fmla="*/ 2080260 h 2095500"/>
                <a:gd name="connsiteX209" fmla="*/ 906780 w 1847850"/>
                <a:gd name="connsiteY209" fmla="*/ 2084070 h 2095500"/>
                <a:gd name="connsiteX210" fmla="*/ 963930 w 1847850"/>
                <a:gd name="connsiteY210" fmla="*/ 2087880 h 2095500"/>
                <a:gd name="connsiteX211" fmla="*/ 1005840 w 1847850"/>
                <a:gd name="connsiteY211" fmla="*/ 2091690 h 2095500"/>
                <a:gd name="connsiteX212" fmla="*/ 1059180 w 1847850"/>
                <a:gd name="connsiteY212" fmla="*/ 2095500 h 2095500"/>
                <a:gd name="connsiteX213" fmla="*/ 1093470 w 1847850"/>
                <a:gd name="connsiteY213" fmla="*/ 2091690 h 2095500"/>
                <a:gd name="connsiteX214" fmla="*/ 1123950 w 1847850"/>
                <a:gd name="connsiteY214" fmla="*/ 2084070 h 2095500"/>
                <a:gd name="connsiteX215" fmla="*/ 1143000 w 1847850"/>
                <a:gd name="connsiteY215" fmla="*/ 2080260 h 2095500"/>
                <a:gd name="connsiteX216" fmla="*/ 1154430 w 1847850"/>
                <a:gd name="connsiteY216" fmla="*/ 2076450 h 2095500"/>
                <a:gd name="connsiteX217" fmla="*/ 1169670 w 1847850"/>
                <a:gd name="connsiteY217" fmla="*/ 2072640 h 2095500"/>
                <a:gd name="connsiteX218" fmla="*/ 1192530 w 1847850"/>
                <a:gd name="connsiteY218" fmla="*/ 2065020 h 2095500"/>
                <a:gd name="connsiteX219" fmla="*/ 1657350 w 1847850"/>
                <a:gd name="connsiteY219" fmla="*/ 2057400 h 2095500"/>
                <a:gd name="connsiteX220" fmla="*/ 1684020 w 1847850"/>
                <a:gd name="connsiteY220" fmla="*/ 2053590 h 2095500"/>
                <a:gd name="connsiteX221" fmla="*/ 1718310 w 1847850"/>
                <a:gd name="connsiteY221" fmla="*/ 2042160 h 2095500"/>
                <a:gd name="connsiteX222" fmla="*/ 1729740 w 1847850"/>
                <a:gd name="connsiteY222" fmla="*/ 2038350 h 2095500"/>
                <a:gd name="connsiteX223" fmla="*/ 1748790 w 1847850"/>
                <a:gd name="connsiteY223" fmla="*/ 2034540 h 2095500"/>
                <a:gd name="connsiteX224" fmla="*/ 1779270 w 1847850"/>
                <a:gd name="connsiteY224" fmla="*/ 203835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847850" h="2095500">
                  <a:moveTo>
                    <a:pt x="1779270" y="2038350"/>
                  </a:moveTo>
                  <a:cubicBezTo>
                    <a:pt x="1784985" y="2035810"/>
                    <a:pt x="1780400" y="2025195"/>
                    <a:pt x="1783080" y="2019300"/>
                  </a:cubicBezTo>
                  <a:cubicBezTo>
                    <a:pt x="1786870" y="2010963"/>
                    <a:pt x="1793240" y="2004060"/>
                    <a:pt x="1798320" y="1996440"/>
                  </a:cubicBezTo>
                  <a:cubicBezTo>
                    <a:pt x="1800860" y="1992630"/>
                    <a:pt x="1804492" y="1989354"/>
                    <a:pt x="1805940" y="1985010"/>
                  </a:cubicBezTo>
                  <a:cubicBezTo>
                    <a:pt x="1807210" y="1981200"/>
                    <a:pt x="1807800" y="1977091"/>
                    <a:pt x="1809750" y="1973580"/>
                  </a:cubicBezTo>
                  <a:cubicBezTo>
                    <a:pt x="1814198" y="1965574"/>
                    <a:pt x="1819910" y="1958340"/>
                    <a:pt x="1824990" y="1950720"/>
                  </a:cubicBezTo>
                  <a:lnTo>
                    <a:pt x="1832610" y="1939290"/>
                  </a:lnTo>
                  <a:cubicBezTo>
                    <a:pt x="1833831" y="1934407"/>
                    <a:pt x="1837497" y="1918086"/>
                    <a:pt x="1840230" y="1912620"/>
                  </a:cubicBezTo>
                  <a:cubicBezTo>
                    <a:pt x="1842278" y="1908524"/>
                    <a:pt x="1845310" y="1905000"/>
                    <a:pt x="1847850" y="1901190"/>
                  </a:cubicBezTo>
                  <a:cubicBezTo>
                    <a:pt x="1844040" y="1898650"/>
                    <a:pt x="1840971" y="1894076"/>
                    <a:pt x="1836420" y="1893570"/>
                  </a:cubicBezTo>
                  <a:cubicBezTo>
                    <a:pt x="1828742" y="1892717"/>
                    <a:pt x="1821250" y="1896648"/>
                    <a:pt x="1813560" y="1897380"/>
                  </a:cubicBezTo>
                  <a:cubicBezTo>
                    <a:pt x="1794554" y="1899190"/>
                    <a:pt x="1775460" y="1899920"/>
                    <a:pt x="1756410" y="1901190"/>
                  </a:cubicBezTo>
                  <a:cubicBezTo>
                    <a:pt x="1748790" y="1902460"/>
                    <a:pt x="1741222" y="1904097"/>
                    <a:pt x="1733550" y="1905000"/>
                  </a:cubicBezTo>
                  <a:cubicBezTo>
                    <a:pt x="1682704" y="1910982"/>
                    <a:pt x="1643927" y="1910577"/>
                    <a:pt x="1588770" y="1912620"/>
                  </a:cubicBezTo>
                  <a:cubicBezTo>
                    <a:pt x="1534590" y="1921650"/>
                    <a:pt x="1549635" y="1920696"/>
                    <a:pt x="1455420" y="1912620"/>
                  </a:cubicBezTo>
                  <a:cubicBezTo>
                    <a:pt x="1431694" y="1910586"/>
                    <a:pt x="1437261" y="1905445"/>
                    <a:pt x="1421130" y="1897380"/>
                  </a:cubicBezTo>
                  <a:cubicBezTo>
                    <a:pt x="1417538" y="1895584"/>
                    <a:pt x="1413510" y="1894840"/>
                    <a:pt x="1409700" y="1893570"/>
                  </a:cubicBezTo>
                  <a:cubicBezTo>
                    <a:pt x="1404620" y="1889760"/>
                    <a:pt x="1399627" y="1885831"/>
                    <a:pt x="1394460" y="1882140"/>
                  </a:cubicBezTo>
                  <a:cubicBezTo>
                    <a:pt x="1383453" y="1874278"/>
                    <a:pt x="1380494" y="1874526"/>
                    <a:pt x="1371600" y="1863090"/>
                  </a:cubicBezTo>
                  <a:cubicBezTo>
                    <a:pt x="1365977" y="1855861"/>
                    <a:pt x="1359256" y="1848918"/>
                    <a:pt x="1356360" y="1840230"/>
                  </a:cubicBezTo>
                  <a:lnTo>
                    <a:pt x="1341120" y="1794510"/>
                  </a:lnTo>
                  <a:lnTo>
                    <a:pt x="1337310" y="1783080"/>
                  </a:lnTo>
                  <a:cubicBezTo>
                    <a:pt x="1336040" y="1779270"/>
                    <a:pt x="1335728" y="1774992"/>
                    <a:pt x="1333500" y="1771650"/>
                  </a:cubicBezTo>
                  <a:cubicBezTo>
                    <a:pt x="1330960" y="1767840"/>
                    <a:pt x="1328811" y="1763738"/>
                    <a:pt x="1325880" y="1760220"/>
                  </a:cubicBezTo>
                  <a:cubicBezTo>
                    <a:pt x="1314689" y="1746791"/>
                    <a:pt x="1307520" y="1744170"/>
                    <a:pt x="1291590" y="1733550"/>
                  </a:cubicBezTo>
                  <a:cubicBezTo>
                    <a:pt x="1275803" y="1723025"/>
                    <a:pt x="1284602" y="1727041"/>
                    <a:pt x="1264920" y="1722120"/>
                  </a:cubicBezTo>
                  <a:cubicBezTo>
                    <a:pt x="1261110" y="1718310"/>
                    <a:pt x="1258168" y="1713363"/>
                    <a:pt x="1253490" y="1710690"/>
                  </a:cubicBezTo>
                  <a:cubicBezTo>
                    <a:pt x="1248944" y="1708092"/>
                    <a:pt x="1243266" y="1708385"/>
                    <a:pt x="1238250" y="1706880"/>
                  </a:cubicBezTo>
                  <a:cubicBezTo>
                    <a:pt x="1230557" y="1704572"/>
                    <a:pt x="1223010" y="1701800"/>
                    <a:pt x="1215390" y="1699260"/>
                  </a:cubicBezTo>
                  <a:lnTo>
                    <a:pt x="1203960" y="1695450"/>
                  </a:lnTo>
                  <a:cubicBezTo>
                    <a:pt x="1196307" y="1683971"/>
                    <a:pt x="1194521" y="1682315"/>
                    <a:pt x="1188720" y="1668780"/>
                  </a:cubicBezTo>
                  <a:cubicBezTo>
                    <a:pt x="1187138" y="1665089"/>
                    <a:pt x="1186180" y="1661160"/>
                    <a:pt x="1184910" y="1657350"/>
                  </a:cubicBezTo>
                  <a:cubicBezTo>
                    <a:pt x="1183640" y="1639570"/>
                    <a:pt x="1182790" y="1621755"/>
                    <a:pt x="1181100" y="1604010"/>
                  </a:cubicBezTo>
                  <a:cubicBezTo>
                    <a:pt x="1180249" y="1595070"/>
                    <a:pt x="1178103" y="1586283"/>
                    <a:pt x="1177290" y="1577340"/>
                  </a:cubicBezTo>
                  <a:cubicBezTo>
                    <a:pt x="1175561" y="1558326"/>
                    <a:pt x="1175380" y="1539188"/>
                    <a:pt x="1173480" y="1520190"/>
                  </a:cubicBezTo>
                  <a:cubicBezTo>
                    <a:pt x="1171692" y="1502314"/>
                    <a:pt x="1169975" y="1504113"/>
                    <a:pt x="1165860" y="1489710"/>
                  </a:cubicBezTo>
                  <a:cubicBezTo>
                    <a:pt x="1164421" y="1484675"/>
                    <a:pt x="1164113" y="1479283"/>
                    <a:pt x="1162050" y="1474470"/>
                  </a:cubicBezTo>
                  <a:cubicBezTo>
                    <a:pt x="1160246" y="1470261"/>
                    <a:pt x="1156478" y="1467136"/>
                    <a:pt x="1154430" y="1463040"/>
                  </a:cubicBezTo>
                  <a:cubicBezTo>
                    <a:pt x="1145228" y="1444637"/>
                    <a:pt x="1158458" y="1456835"/>
                    <a:pt x="1139190" y="1443990"/>
                  </a:cubicBezTo>
                  <a:cubicBezTo>
                    <a:pt x="1136650" y="1440180"/>
                    <a:pt x="1134232" y="1436286"/>
                    <a:pt x="1131570" y="1432560"/>
                  </a:cubicBezTo>
                  <a:cubicBezTo>
                    <a:pt x="1127879" y="1427393"/>
                    <a:pt x="1123290" y="1422833"/>
                    <a:pt x="1120140" y="1417320"/>
                  </a:cubicBezTo>
                  <a:cubicBezTo>
                    <a:pt x="1118147" y="1413833"/>
                    <a:pt x="1118126" y="1409482"/>
                    <a:pt x="1116330" y="1405890"/>
                  </a:cubicBezTo>
                  <a:cubicBezTo>
                    <a:pt x="1114282" y="1401794"/>
                    <a:pt x="1110570" y="1398644"/>
                    <a:pt x="1108710" y="1394460"/>
                  </a:cubicBezTo>
                  <a:cubicBezTo>
                    <a:pt x="1105448" y="1387120"/>
                    <a:pt x="1103630" y="1379220"/>
                    <a:pt x="1101090" y="1371600"/>
                  </a:cubicBezTo>
                  <a:lnTo>
                    <a:pt x="1097280" y="1360170"/>
                  </a:lnTo>
                  <a:cubicBezTo>
                    <a:pt x="1096010" y="1356360"/>
                    <a:pt x="1094444" y="1352636"/>
                    <a:pt x="1093470" y="1348740"/>
                  </a:cubicBezTo>
                  <a:lnTo>
                    <a:pt x="1085850" y="1318260"/>
                  </a:lnTo>
                  <a:cubicBezTo>
                    <a:pt x="1086701" y="1308045"/>
                    <a:pt x="1085689" y="1276673"/>
                    <a:pt x="1093470" y="1261110"/>
                  </a:cubicBezTo>
                  <a:cubicBezTo>
                    <a:pt x="1100565" y="1246921"/>
                    <a:pt x="1101987" y="1250889"/>
                    <a:pt x="1112520" y="1238250"/>
                  </a:cubicBezTo>
                  <a:cubicBezTo>
                    <a:pt x="1120959" y="1228124"/>
                    <a:pt x="1120985" y="1223437"/>
                    <a:pt x="1127760" y="1211580"/>
                  </a:cubicBezTo>
                  <a:cubicBezTo>
                    <a:pt x="1130032" y="1207604"/>
                    <a:pt x="1133520" y="1204334"/>
                    <a:pt x="1135380" y="1200150"/>
                  </a:cubicBezTo>
                  <a:cubicBezTo>
                    <a:pt x="1138642" y="1192810"/>
                    <a:pt x="1140460" y="1184910"/>
                    <a:pt x="1143000" y="1177290"/>
                  </a:cubicBezTo>
                  <a:cubicBezTo>
                    <a:pt x="1144270" y="1173480"/>
                    <a:pt x="1146150" y="1169821"/>
                    <a:pt x="1146810" y="1165860"/>
                  </a:cubicBezTo>
                  <a:cubicBezTo>
                    <a:pt x="1148080" y="1158240"/>
                    <a:pt x="1148746" y="1150494"/>
                    <a:pt x="1150620" y="1143000"/>
                  </a:cubicBezTo>
                  <a:cubicBezTo>
                    <a:pt x="1152568" y="1135208"/>
                    <a:pt x="1155700" y="1127760"/>
                    <a:pt x="1158240" y="1120140"/>
                  </a:cubicBezTo>
                  <a:cubicBezTo>
                    <a:pt x="1159510" y="1116330"/>
                    <a:pt x="1160254" y="1112302"/>
                    <a:pt x="1162050" y="1108710"/>
                  </a:cubicBezTo>
                  <a:cubicBezTo>
                    <a:pt x="1164590" y="1103630"/>
                    <a:pt x="1166748" y="1098340"/>
                    <a:pt x="1169670" y="1093470"/>
                  </a:cubicBezTo>
                  <a:cubicBezTo>
                    <a:pt x="1174382" y="1085617"/>
                    <a:pt x="1182014" y="1079298"/>
                    <a:pt x="1184910" y="1070610"/>
                  </a:cubicBezTo>
                  <a:cubicBezTo>
                    <a:pt x="1190168" y="1054836"/>
                    <a:pt x="1185378" y="1061408"/>
                    <a:pt x="1200150" y="1051560"/>
                  </a:cubicBezTo>
                  <a:cubicBezTo>
                    <a:pt x="1216298" y="1027339"/>
                    <a:pt x="1205949" y="1040358"/>
                    <a:pt x="1245870" y="1009650"/>
                  </a:cubicBezTo>
                  <a:cubicBezTo>
                    <a:pt x="1249499" y="1006858"/>
                    <a:pt x="1252997" y="1003595"/>
                    <a:pt x="1257300" y="1002030"/>
                  </a:cubicBezTo>
                  <a:cubicBezTo>
                    <a:pt x="1267142" y="998451"/>
                    <a:pt x="1287780" y="994410"/>
                    <a:pt x="1287780" y="994410"/>
                  </a:cubicBezTo>
                  <a:cubicBezTo>
                    <a:pt x="1304510" y="995525"/>
                    <a:pt x="1357214" y="1002412"/>
                    <a:pt x="1379220" y="994410"/>
                  </a:cubicBezTo>
                  <a:cubicBezTo>
                    <a:pt x="1383523" y="992845"/>
                    <a:pt x="1384300" y="986790"/>
                    <a:pt x="1386840" y="982980"/>
                  </a:cubicBezTo>
                  <a:cubicBezTo>
                    <a:pt x="1385619" y="978097"/>
                    <a:pt x="1381953" y="961776"/>
                    <a:pt x="1379220" y="956310"/>
                  </a:cubicBezTo>
                  <a:cubicBezTo>
                    <a:pt x="1377172" y="952214"/>
                    <a:pt x="1373460" y="949064"/>
                    <a:pt x="1371600" y="944880"/>
                  </a:cubicBezTo>
                  <a:cubicBezTo>
                    <a:pt x="1364357" y="928582"/>
                    <a:pt x="1364603" y="922296"/>
                    <a:pt x="1360170" y="906780"/>
                  </a:cubicBezTo>
                  <a:cubicBezTo>
                    <a:pt x="1359067" y="902918"/>
                    <a:pt x="1357630" y="899160"/>
                    <a:pt x="1356360" y="895350"/>
                  </a:cubicBezTo>
                  <a:cubicBezTo>
                    <a:pt x="1355090" y="864870"/>
                    <a:pt x="1354804" y="834333"/>
                    <a:pt x="1352550" y="803910"/>
                  </a:cubicBezTo>
                  <a:cubicBezTo>
                    <a:pt x="1351634" y="791542"/>
                    <a:pt x="1337765" y="778150"/>
                    <a:pt x="1333500" y="769620"/>
                  </a:cubicBezTo>
                  <a:cubicBezTo>
                    <a:pt x="1330960" y="764540"/>
                    <a:pt x="1327989" y="759653"/>
                    <a:pt x="1325880" y="754380"/>
                  </a:cubicBezTo>
                  <a:cubicBezTo>
                    <a:pt x="1320850" y="741805"/>
                    <a:pt x="1320413" y="729863"/>
                    <a:pt x="1310640" y="720090"/>
                  </a:cubicBezTo>
                  <a:cubicBezTo>
                    <a:pt x="1307402" y="716852"/>
                    <a:pt x="1303186" y="714742"/>
                    <a:pt x="1299210" y="712470"/>
                  </a:cubicBezTo>
                  <a:cubicBezTo>
                    <a:pt x="1294279" y="709652"/>
                    <a:pt x="1289190" y="707087"/>
                    <a:pt x="1283970" y="704850"/>
                  </a:cubicBezTo>
                  <a:cubicBezTo>
                    <a:pt x="1276318" y="701570"/>
                    <a:pt x="1265034" y="699163"/>
                    <a:pt x="1257300" y="697230"/>
                  </a:cubicBezTo>
                  <a:cubicBezTo>
                    <a:pt x="1256030" y="693420"/>
                    <a:pt x="1253490" y="689816"/>
                    <a:pt x="1253490" y="685800"/>
                  </a:cubicBezTo>
                  <a:cubicBezTo>
                    <a:pt x="1253490" y="684530"/>
                    <a:pt x="1259313" y="661825"/>
                    <a:pt x="1261110" y="659130"/>
                  </a:cubicBezTo>
                  <a:cubicBezTo>
                    <a:pt x="1264099" y="654647"/>
                    <a:pt x="1269091" y="651839"/>
                    <a:pt x="1272540" y="647700"/>
                  </a:cubicBezTo>
                  <a:cubicBezTo>
                    <a:pt x="1275471" y="644182"/>
                    <a:pt x="1276922" y="639508"/>
                    <a:pt x="1280160" y="636270"/>
                  </a:cubicBezTo>
                  <a:cubicBezTo>
                    <a:pt x="1288931" y="627499"/>
                    <a:pt x="1295171" y="627755"/>
                    <a:pt x="1306830" y="624840"/>
                  </a:cubicBezTo>
                  <a:cubicBezTo>
                    <a:pt x="1332393" y="607798"/>
                    <a:pt x="1307348" y="627874"/>
                    <a:pt x="1322070" y="605790"/>
                  </a:cubicBezTo>
                  <a:cubicBezTo>
                    <a:pt x="1325059" y="601307"/>
                    <a:pt x="1330368" y="598745"/>
                    <a:pt x="1333500" y="594360"/>
                  </a:cubicBezTo>
                  <a:cubicBezTo>
                    <a:pt x="1344239" y="579325"/>
                    <a:pt x="1342627" y="566980"/>
                    <a:pt x="1348740" y="548640"/>
                  </a:cubicBezTo>
                  <a:lnTo>
                    <a:pt x="1356360" y="525780"/>
                  </a:lnTo>
                  <a:cubicBezTo>
                    <a:pt x="1358637" y="518949"/>
                    <a:pt x="1363082" y="503818"/>
                    <a:pt x="1367790" y="499110"/>
                  </a:cubicBezTo>
                  <a:cubicBezTo>
                    <a:pt x="1370630" y="496270"/>
                    <a:pt x="1375410" y="496570"/>
                    <a:pt x="1379220" y="495300"/>
                  </a:cubicBezTo>
                  <a:cubicBezTo>
                    <a:pt x="1379972" y="494172"/>
                    <a:pt x="1393370" y="476248"/>
                    <a:pt x="1390650" y="472440"/>
                  </a:cubicBezTo>
                  <a:cubicBezTo>
                    <a:pt x="1385327" y="464988"/>
                    <a:pt x="1375410" y="462280"/>
                    <a:pt x="1367790" y="457200"/>
                  </a:cubicBezTo>
                  <a:lnTo>
                    <a:pt x="1356360" y="449580"/>
                  </a:lnTo>
                  <a:cubicBezTo>
                    <a:pt x="1342465" y="407895"/>
                    <a:pt x="1364625" y="471035"/>
                    <a:pt x="1344930" y="426720"/>
                  </a:cubicBezTo>
                  <a:cubicBezTo>
                    <a:pt x="1341668" y="419380"/>
                    <a:pt x="1339850" y="411480"/>
                    <a:pt x="1337310" y="403860"/>
                  </a:cubicBezTo>
                  <a:cubicBezTo>
                    <a:pt x="1336040" y="400050"/>
                    <a:pt x="1335728" y="395772"/>
                    <a:pt x="1333500" y="392430"/>
                  </a:cubicBezTo>
                  <a:cubicBezTo>
                    <a:pt x="1330960" y="388620"/>
                    <a:pt x="1327740" y="385184"/>
                    <a:pt x="1325880" y="381000"/>
                  </a:cubicBezTo>
                  <a:cubicBezTo>
                    <a:pt x="1322618" y="373660"/>
                    <a:pt x="1320800" y="365760"/>
                    <a:pt x="1318260" y="358140"/>
                  </a:cubicBezTo>
                  <a:cubicBezTo>
                    <a:pt x="1316990" y="354330"/>
                    <a:pt x="1316678" y="350052"/>
                    <a:pt x="1314450" y="346710"/>
                  </a:cubicBezTo>
                  <a:lnTo>
                    <a:pt x="1306830" y="335280"/>
                  </a:lnTo>
                  <a:cubicBezTo>
                    <a:pt x="1308100" y="313690"/>
                    <a:pt x="1307843" y="291956"/>
                    <a:pt x="1310640" y="270510"/>
                  </a:cubicBezTo>
                  <a:cubicBezTo>
                    <a:pt x="1311679" y="262545"/>
                    <a:pt x="1318260" y="247650"/>
                    <a:pt x="1318260" y="247650"/>
                  </a:cubicBezTo>
                  <a:cubicBezTo>
                    <a:pt x="1319530" y="237490"/>
                    <a:pt x="1320717" y="227319"/>
                    <a:pt x="1322070" y="217170"/>
                  </a:cubicBezTo>
                  <a:cubicBezTo>
                    <a:pt x="1323257" y="208269"/>
                    <a:pt x="1325880" y="199480"/>
                    <a:pt x="1325880" y="190500"/>
                  </a:cubicBezTo>
                  <a:cubicBezTo>
                    <a:pt x="1325880" y="158725"/>
                    <a:pt x="1324334" y="126945"/>
                    <a:pt x="1322070" y="95250"/>
                  </a:cubicBezTo>
                  <a:cubicBezTo>
                    <a:pt x="1321784" y="91244"/>
                    <a:pt x="1320056" y="87412"/>
                    <a:pt x="1318260" y="83820"/>
                  </a:cubicBezTo>
                  <a:cubicBezTo>
                    <a:pt x="1316212" y="79724"/>
                    <a:pt x="1312688" y="76486"/>
                    <a:pt x="1310640" y="72390"/>
                  </a:cubicBezTo>
                  <a:cubicBezTo>
                    <a:pt x="1308844" y="68798"/>
                    <a:pt x="1308626" y="64552"/>
                    <a:pt x="1306830" y="60960"/>
                  </a:cubicBezTo>
                  <a:cubicBezTo>
                    <a:pt x="1304782" y="56864"/>
                    <a:pt x="1301258" y="53626"/>
                    <a:pt x="1299210" y="49530"/>
                  </a:cubicBezTo>
                  <a:cubicBezTo>
                    <a:pt x="1297414" y="45938"/>
                    <a:pt x="1297196" y="41692"/>
                    <a:pt x="1295400" y="38100"/>
                  </a:cubicBezTo>
                  <a:cubicBezTo>
                    <a:pt x="1293352" y="34004"/>
                    <a:pt x="1292313" y="27318"/>
                    <a:pt x="1287780" y="26670"/>
                  </a:cubicBezTo>
                  <a:cubicBezTo>
                    <a:pt x="1255068" y="21997"/>
                    <a:pt x="1221729" y="24395"/>
                    <a:pt x="1188720" y="22860"/>
                  </a:cubicBezTo>
                  <a:cubicBezTo>
                    <a:pt x="1167116" y="21855"/>
                    <a:pt x="1145540" y="20320"/>
                    <a:pt x="1123950" y="19050"/>
                  </a:cubicBezTo>
                  <a:cubicBezTo>
                    <a:pt x="1116330" y="17780"/>
                    <a:pt x="1108815" y="15240"/>
                    <a:pt x="1101090" y="15240"/>
                  </a:cubicBezTo>
                  <a:cubicBezTo>
                    <a:pt x="1065500" y="15240"/>
                    <a:pt x="1042434" y="18762"/>
                    <a:pt x="1009650" y="22860"/>
                  </a:cubicBezTo>
                  <a:cubicBezTo>
                    <a:pt x="975360" y="21590"/>
                    <a:pt x="941022" y="21259"/>
                    <a:pt x="906780" y="19050"/>
                  </a:cubicBezTo>
                  <a:cubicBezTo>
                    <a:pt x="899640" y="18589"/>
                    <a:pt x="872130" y="8770"/>
                    <a:pt x="868680" y="7620"/>
                  </a:cubicBezTo>
                  <a:lnTo>
                    <a:pt x="857250" y="3810"/>
                  </a:lnTo>
                  <a:lnTo>
                    <a:pt x="845820" y="0"/>
                  </a:lnTo>
                  <a:cubicBezTo>
                    <a:pt x="819062" y="1115"/>
                    <a:pt x="755984" y="1638"/>
                    <a:pt x="720090" y="7620"/>
                  </a:cubicBezTo>
                  <a:cubicBezTo>
                    <a:pt x="716129" y="8280"/>
                    <a:pt x="712522" y="10327"/>
                    <a:pt x="708660" y="11430"/>
                  </a:cubicBezTo>
                  <a:cubicBezTo>
                    <a:pt x="703625" y="12869"/>
                    <a:pt x="698555" y="14213"/>
                    <a:pt x="693420" y="15240"/>
                  </a:cubicBezTo>
                  <a:cubicBezTo>
                    <a:pt x="680204" y="17883"/>
                    <a:pt x="656699" y="21030"/>
                    <a:pt x="643890" y="22860"/>
                  </a:cubicBezTo>
                  <a:cubicBezTo>
                    <a:pt x="582193" y="19613"/>
                    <a:pt x="574582" y="16222"/>
                    <a:pt x="518160" y="22860"/>
                  </a:cubicBezTo>
                  <a:cubicBezTo>
                    <a:pt x="514171" y="23329"/>
                    <a:pt x="510540" y="25400"/>
                    <a:pt x="506730" y="26670"/>
                  </a:cubicBezTo>
                  <a:cubicBezTo>
                    <a:pt x="504190" y="34290"/>
                    <a:pt x="504790" y="43850"/>
                    <a:pt x="499110" y="49530"/>
                  </a:cubicBezTo>
                  <a:cubicBezTo>
                    <a:pt x="495300" y="53340"/>
                    <a:pt x="491129" y="56821"/>
                    <a:pt x="487680" y="60960"/>
                  </a:cubicBezTo>
                  <a:cubicBezTo>
                    <a:pt x="484749" y="64478"/>
                    <a:pt x="483298" y="69152"/>
                    <a:pt x="480060" y="72390"/>
                  </a:cubicBezTo>
                  <a:cubicBezTo>
                    <a:pt x="473872" y="78578"/>
                    <a:pt x="460363" y="83646"/>
                    <a:pt x="453390" y="87630"/>
                  </a:cubicBezTo>
                  <a:cubicBezTo>
                    <a:pt x="444411" y="92761"/>
                    <a:pt x="434897" y="100839"/>
                    <a:pt x="426720" y="106680"/>
                  </a:cubicBezTo>
                  <a:cubicBezTo>
                    <a:pt x="422994" y="109342"/>
                    <a:pt x="419100" y="111760"/>
                    <a:pt x="415290" y="114300"/>
                  </a:cubicBezTo>
                  <a:cubicBezTo>
                    <a:pt x="388061" y="155144"/>
                    <a:pt x="430465" y="93156"/>
                    <a:pt x="396240" y="137160"/>
                  </a:cubicBezTo>
                  <a:cubicBezTo>
                    <a:pt x="390617" y="144389"/>
                    <a:pt x="386080" y="152400"/>
                    <a:pt x="381000" y="160020"/>
                  </a:cubicBezTo>
                  <a:lnTo>
                    <a:pt x="373380" y="171450"/>
                  </a:lnTo>
                  <a:cubicBezTo>
                    <a:pt x="370840" y="175260"/>
                    <a:pt x="367208" y="178536"/>
                    <a:pt x="365760" y="182880"/>
                  </a:cubicBezTo>
                  <a:cubicBezTo>
                    <a:pt x="362229" y="193472"/>
                    <a:pt x="362208" y="196877"/>
                    <a:pt x="354330" y="205740"/>
                  </a:cubicBezTo>
                  <a:cubicBezTo>
                    <a:pt x="342790" y="218723"/>
                    <a:pt x="331262" y="225206"/>
                    <a:pt x="323850" y="240030"/>
                  </a:cubicBezTo>
                  <a:cubicBezTo>
                    <a:pt x="322054" y="243622"/>
                    <a:pt x="321097" y="247585"/>
                    <a:pt x="320040" y="251460"/>
                  </a:cubicBezTo>
                  <a:cubicBezTo>
                    <a:pt x="317284" y="261564"/>
                    <a:pt x="315732" y="272005"/>
                    <a:pt x="312420" y="281940"/>
                  </a:cubicBezTo>
                  <a:cubicBezTo>
                    <a:pt x="309880" y="289560"/>
                    <a:pt x="309255" y="298117"/>
                    <a:pt x="304800" y="304800"/>
                  </a:cubicBezTo>
                  <a:cubicBezTo>
                    <a:pt x="300473" y="311290"/>
                    <a:pt x="290476" y="326744"/>
                    <a:pt x="285750" y="331470"/>
                  </a:cubicBezTo>
                  <a:cubicBezTo>
                    <a:pt x="281260" y="335960"/>
                    <a:pt x="275000" y="338410"/>
                    <a:pt x="270510" y="342900"/>
                  </a:cubicBezTo>
                  <a:cubicBezTo>
                    <a:pt x="267272" y="346138"/>
                    <a:pt x="265932" y="350908"/>
                    <a:pt x="262890" y="354330"/>
                  </a:cubicBezTo>
                  <a:cubicBezTo>
                    <a:pt x="243910" y="375683"/>
                    <a:pt x="245972" y="373229"/>
                    <a:pt x="228600" y="384810"/>
                  </a:cubicBezTo>
                  <a:cubicBezTo>
                    <a:pt x="211759" y="410072"/>
                    <a:pt x="231552" y="382001"/>
                    <a:pt x="209550" y="407670"/>
                  </a:cubicBezTo>
                  <a:cubicBezTo>
                    <a:pt x="205417" y="412491"/>
                    <a:pt x="201811" y="417743"/>
                    <a:pt x="198120" y="422910"/>
                  </a:cubicBezTo>
                  <a:cubicBezTo>
                    <a:pt x="195458" y="426636"/>
                    <a:pt x="193946" y="431325"/>
                    <a:pt x="190500" y="434340"/>
                  </a:cubicBezTo>
                  <a:cubicBezTo>
                    <a:pt x="183608" y="440371"/>
                    <a:pt x="167640" y="449580"/>
                    <a:pt x="167640" y="449580"/>
                  </a:cubicBezTo>
                  <a:cubicBezTo>
                    <a:pt x="166370" y="453390"/>
                    <a:pt x="165412" y="457319"/>
                    <a:pt x="163830" y="461010"/>
                  </a:cubicBezTo>
                  <a:cubicBezTo>
                    <a:pt x="160542" y="468682"/>
                    <a:pt x="154217" y="480928"/>
                    <a:pt x="148590" y="487680"/>
                  </a:cubicBezTo>
                  <a:cubicBezTo>
                    <a:pt x="145141" y="491819"/>
                    <a:pt x="141643" y="496121"/>
                    <a:pt x="137160" y="499110"/>
                  </a:cubicBezTo>
                  <a:cubicBezTo>
                    <a:pt x="133818" y="501338"/>
                    <a:pt x="129540" y="501650"/>
                    <a:pt x="125730" y="502920"/>
                  </a:cubicBezTo>
                  <a:cubicBezTo>
                    <a:pt x="115570" y="533400"/>
                    <a:pt x="130810" y="497840"/>
                    <a:pt x="110490" y="518160"/>
                  </a:cubicBezTo>
                  <a:cubicBezTo>
                    <a:pt x="108668" y="519982"/>
                    <a:pt x="102903" y="544698"/>
                    <a:pt x="102870" y="544830"/>
                  </a:cubicBezTo>
                  <a:cubicBezTo>
                    <a:pt x="103492" y="569715"/>
                    <a:pt x="98840" y="667665"/>
                    <a:pt x="110490" y="720090"/>
                  </a:cubicBezTo>
                  <a:cubicBezTo>
                    <a:pt x="111361" y="724010"/>
                    <a:pt x="113030" y="727710"/>
                    <a:pt x="114300" y="731520"/>
                  </a:cubicBezTo>
                  <a:cubicBezTo>
                    <a:pt x="115570" y="755650"/>
                    <a:pt x="115922" y="779846"/>
                    <a:pt x="118110" y="803910"/>
                  </a:cubicBezTo>
                  <a:cubicBezTo>
                    <a:pt x="119174" y="815615"/>
                    <a:pt x="124474" y="816638"/>
                    <a:pt x="129540" y="826770"/>
                  </a:cubicBezTo>
                  <a:cubicBezTo>
                    <a:pt x="145314" y="858318"/>
                    <a:pt x="119132" y="816873"/>
                    <a:pt x="140970" y="849630"/>
                  </a:cubicBezTo>
                  <a:cubicBezTo>
                    <a:pt x="142240" y="854710"/>
                    <a:pt x="143341" y="859835"/>
                    <a:pt x="144780" y="864870"/>
                  </a:cubicBezTo>
                  <a:cubicBezTo>
                    <a:pt x="145883" y="868732"/>
                    <a:pt x="148092" y="872315"/>
                    <a:pt x="148590" y="876300"/>
                  </a:cubicBezTo>
                  <a:cubicBezTo>
                    <a:pt x="151913" y="902884"/>
                    <a:pt x="156210" y="956310"/>
                    <a:pt x="156210" y="956310"/>
                  </a:cubicBezTo>
                  <a:cubicBezTo>
                    <a:pt x="154940" y="974090"/>
                    <a:pt x="156723" y="992357"/>
                    <a:pt x="152400" y="1009650"/>
                  </a:cubicBezTo>
                  <a:cubicBezTo>
                    <a:pt x="150179" y="1018535"/>
                    <a:pt x="140056" y="1023822"/>
                    <a:pt x="137160" y="1032510"/>
                  </a:cubicBezTo>
                  <a:cubicBezTo>
                    <a:pt x="130454" y="1052628"/>
                    <a:pt x="135578" y="1040598"/>
                    <a:pt x="118110" y="1066800"/>
                  </a:cubicBezTo>
                  <a:cubicBezTo>
                    <a:pt x="115570" y="1070610"/>
                    <a:pt x="114153" y="1075483"/>
                    <a:pt x="110490" y="1078230"/>
                  </a:cubicBezTo>
                  <a:cubicBezTo>
                    <a:pt x="107038" y="1080819"/>
                    <a:pt x="89391" y="1094494"/>
                    <a:pt x="83820" y="1097280"/>
                  </a:cubicBezTo>
                  <a:cubicBezTo>
                    <a:pt x="77730" y="1100325"/>
                    <a:pt x="62847" y="1103272"/>
                    <a:pt x="57150" y="1104900"/>
                  </a:cubicBezTo>
                  <a:cubicBezTo>
                    <a:pt x="30888" y="1112403"/>
                    <a:pt x="64115" y="1105644"/>
                    <a:pt x="22860" y="1112520"/>
                  </a:cubicBezTo>
                  <a:cubicBezTo>
                    <a:pt x="19050" y="1115060"/>
                    <a:pt x="14668" y="1116902"/>
                    <a:pt x="11430" y="1120140"/>
                  </a:cubicBezTo>
                  <a:cubicBezTo>
                    <a:pt x="4044" y="1127526"/>
                    <a:pt x="3099" y="1133704"/>
                    <a:pt x="0" y="1143000"/>
                  </a:cubicBezTo>
                  <a:cubicBezTo>
                    <a:pt x="33393" y="1176393"/>
                    <a:pt x="-7472" y="1134034"/>
                    <a:pt x="19050" y="1165860"/>
                  </a:cubicBezTo>
                  <a:cubicBezTo>
                    <a:pt x="22499" y="1169999"/>
                    <a:pt x="27172" y="1173037"/>
                    <a:pt x="30480" y="1177290"/>
                  </a:cubicBezTo>
                  <a:cubicBezTo>
                    <a:pt x="57150" y="1211580"/>
                    <a:pt x="36195" y="1188720"/>
                    <a:pt x="53340" y="1211580"/>
                  </a:cubicBezTo>
                  <a:cubicBezTo>
                    <a:pt x="57150" y="1216660"/>
                    <a:pt x="61405" y="1221435"/>
                    <a:pt x="64770" y="1226820"/>
                  </a:cubicBezTo>
                  <a:cubicBezTo>
                    <a:pt x="67780" y="1231636"/>
                    <a:pt x="67846" y="1238652"/>
                    <a:pt x="72390" y="1242060"/>
                  </a:cubicBezTo>
                  <a:cubicBezTo>
                    <a:pt x="86403" y="1252570"/>
                    <a:pt x="131712" y="1252719"/>
                    <a:pt x="140970" y="1253490"/>
                  </a:cubicBezTo>
                  <a:cubicBezTo>
                    <a:pt x="179770" y="1266423"/>
                    <a:pt x="160319" y="1261110"/>
                    <a:pt x="243840" y="1261110"/>
                  </a:cubicBezTo>
                  <a:cubicBezTo>
                    <a:pt x="266987" y="1261110"/>
                    <a:pt x="306344" y="1256282"/>
                    <a:pt x="331470" y="1253490"/>
                  </a:cubicBezTo>
                  <a:cubicBezTo>
                    <a:pt x="375920" y="1254760"/>
                    <a:pt x="420470" y="1254055"/>
                    <a:pt x="464820" y="1257300"/>
                  </a:cubicBezTo>
                  <a:cubicBezTo>
                    <a:pt x="472831" y="1257886"/>
                    <a:pt x="487680" y="1264920"/>
                    <a:pt x="487680" y="1264920"/>
                  </a:cubicBezTo>
                  <a:cubicBezTo>
                    <a:pt x="519667" y="1288910"/>
                    <a:pt x="484898" y="1266258"/>
                    <a:pt x="521970" y="1280160"/>
                  </a:cubicBezTo>
                  <a:cubicBezTo>
                    <a:pt x="526259" y="1281768"/>
                    <a:pt x="546967" y="1298254"/>
                    <a:pt x="548640" y="1299210"/>
                  </a:cubicBezTo>
                  <a:cubicBezTo>
                    <a:pt x="552127" y="1301203"/>
                    <a:pt x="556379" y="1301438"/>
                    <a:pt x="560070" y="1303020"/>
                  </a:cubicBezTo>
                  <a:cubicBezTo>
                    <a:pt x="583097" y="1312889"/>
                    <a:pt x="567608" y="1307328"/>
                    <a:pt x="586740" y="1318260"/>
                  </a:cubicBezTo>
                  <a:cubicBezTo>
                    <a:pt x="591671" y="1321078"/>
                    <a:pt x="597049" y="1323062"/>
                    <a:pt x="601980" y="1325880"/>
                  </a:cubicBezTo>
                  <a:cubicBezTo>
                    <a:pt x="632215" y="1343157"/>
                    <a:pt x="593320" y="1322416"/>
                    <a:pt x="624840" y="1344930"/>
                  </a:cubicBezTo>
                  <a:cubicBezTo>
                    <a:pt x="629462" y="1348231"/>
                    <a:pt x="635149" y="1349732"/>
                    <a:pt x="640080" y="1352550"/>
                  </a:cubicBezTo>
                  <a:cubicBezTo>
                    <a:pt x="658887" y="1363297"/>
                    <a:pt x="644944" y="1357971"/>
                    <a:pt x="666750" y="1371600"/>
                  </a:cubicBezTo>
                  <a:cubicBezTo>
                    <a:pt x="671566" y="1374610"/>
                    <a:pt x="676910" y="1376680"/>
                    <a:pt x="681990" y="1379220"/>
                  </a:cubicBezTo>
                  <a:cubicBezTo>
                    <a:pt x="687495" y="1395735"/>
                    <a:pt x="690232" y="1398465"/>
                    <a:pt x="681990" y="1421130"/>
                  </a:cubicBezTo>
                  <a:cubicBezTo>
                    <a:pt x="680149" y="1426194"/>
                    <a:pt x="674009" y="1428421"/>
                    <a:pt x="670560" y="1432560"/>
                  </a:cubicBezTo>
                  <a:cubicBezTo>
                    <a:pt x="667629" y="1436078"/>
                    <a:pt x="664800" y="1439806"/>
                    <a:pt x="662940" y="1443990"/>
                  </a:cubicBezTo>
                  <a:cubicBezTo>
                    <a:pt x="659678" y="1451330"/>
                    <a:pt x="657860" y="1459230"/>
                    <a:pt x="655320" y="1466850"/>
                  </a:cubicBezTo>
                  <a:lnTo>
                    <a:pt x="651510" y="1478280"/>
                  </a:lnTo>
                  <a:cubicBezTo>
                    <a:pt x="648991" y="1533687"/>
                    <a:pt x="654197" y="1541265"/>
                    <a:pt x="643890" y="1577340"/>
                  </a:cubicBezTo>
                  <a:cubicBezTo>
                    <a:pt x="635553" y="1606520"/>
                    <a:pt x="645818" y="1570144"/>
                    <a:pt x="632460" y="1600200"/>
                  </a:cubicBezTo>
                  <a:cubicBezTo>
                    <a:pt x="629198" y="1607540"/>
                    <a:pt x="627380" y="1615440"/>
                    <a:pt x="624840" y="1623060"/>
                  </a:cubicBezTo>
                  <a:lnTo>
                    <a:pt x="621030" y="1634490"/>
                  </a:lnTo>
                  <a:cubicBezTo>
                    <a:pt x="622300" y="1654810"/>
                    <a:pt x="623678" y="1675124"/>
                    <a:pt x="624840" y="1695450"/>
                  </a:cubicBezTo>
                  <a:cubicBezTo>
                    <a:pt x="626219" y="1719574"/>
                    <a:pt x="625385" y="1743898"/>
                    <a:pt x="628650" y="1767840"/>
                  </a:cubicBezTo>
                  <a:cubicBezTo>
                    <a:pt x="629615" y="1774915"/>
                    <a:pt x="644380" y="1786432"/>
                    <a:pt x="647700" y="1790700"/>
                  </a:cubicBezTo>
                  <a:cubicBezTo>
                    <a:pt x="653323" y="1797929"/>
                    <a:pt x="657860" y="1805940"/>
                    <a:pt x="662940" y="1813560"/>
                  </a:cubicBezTo>
                  <a:cubicBezTo>
                    <a:pt x="662953" y="1813579"/>
                    <a:pt x="678180" y="1836420"/>
                    <a:pt x="678180" y="1836420"/>
                  </a:cubicBezTo>
                  <a:cubicBezTo>
                    <a:pt x="681990" y="1842770"/>
                    <a:pt x="685167" y="1849546"/>
                    <a:pt x="689610" y="1855470"/>
                  </a:cubicBezTo>
                  <a:cubicBezTo>
                    <a:pt x="692843" y="1859781"/>
                    <a:pt x="697230" y="1863090"/>
                    <a:pt x="701040" y="1866900"/>
                  </a:cubicBezTo>
                  <a:cubicBezTo>
                    <a:pt x="710617" y="1895630"/>
                    <a:pt x="696585" y="1861331"/>
                    <a:pt x="716280" y="1885950"/>
                  </a:cubicBezTo>
                  <a:cubicBezTo>
                    <a:pt x="718789" y="1889086"/>
                    <a:pt x="718140" y="1893869"/>
                    <a:pt x="720090" y="1897380"/>
                  </a:cubicBezTo>
                  <a:cubicBezTo>
                    <a:pt x="741925" y="1936682"/>
                    <a:pt x="730519" y="1905807"/>
                    <a:pt x="739140" y="1931670"/>
                  </a:cubicBezTo>
                  <a:cubicBezTo>
                    <a:pt x="734385" y="1979224"/>
                    <a:pt x="730277" y="2002006"/>
                    <a:pt x="739140" y="2057400"/>
                  </a:cubicBezTo>
                  <a:cubicBezTo>
                    <a:pt x="739863" y="2061922"/>
                    <a:pt x="746386" y="2063160"/>
                    <a:pt x="750570" y="2065020"/>
                  </a:cubicBezTo>
                  <a:cubicBezTo>
                    <a:pt x="769350" y="2073367"/>
                    <a:pt x="783043" y="2074845"/>
                    <a:pt x="803910" y="2076450"/>
                  </a:cubicBezTo>
                  <a:cubicBezTo>
                    <a:pt x="826738" y="2078206"/>
                    <a:pt x="849657" y="2078569"/>
                    <a:pt x="872490" y="2080260"/>
                  </a:cubicBezTo>
                  <a:cubicBezTo>
                    <a:pt x="883959" y="2081110"/>
                    <a:pt x="895319" y="2083115"/>
                    <a:pt x="906780" y="2084070"/>
                  </a:cubicBezTo>
                  <a:cubicBezTo>
                    <a:pt x="925806" y="2085656"/>
                    <a:pt x="944894" y="2086416"/>
                    <a:pt x="963930" y="2087880"/>
                  </a:cubicBezTo>
                  <a:cubicBezTo>
                    <a:pt x="977916" y="2088956"/>
                    <a:pt x="991857" y="2090571"/>
                    <a:pt x="1005840" y="2091690"/>
                  </a:cubicBezTo>
                  <a:lnTo>
                    <a:pt x="1059180" y="2095500"/>
                  </a:lnTo>
                  <a:cubicBezTo>
                    <a:pt x="1070610" y="2094230"/>
                    <a:pt x="1082145" y="2093689"/>
                    <a:pt x="1093470" y="2091690"/>
                  </a:cubicBezTo>
                  <a:cubicBezTo>
                    <a:pt x="1103783" y="2089870"/>
                    <a:pt x="1113681" y="2086124"/>
                    <a:pt x="1123950" y="2084070"/>
                  </a:cubicBezTo>
                  <a:cubicBezTo>
                    <a:pt x="1130300" y="2082800"/>
                    <a:pt x="1136718" y="2081831"/>
                    <a:pt x="1143000" y="2080260"/>
                  </a:cubicBezTo>
                  <a:cubicBezTo>
                    <a:pt x="1146896" y="2079286"/>
                    <a:pt x="1150568" y="2077553"/>
                    <a:pt x="1154430" y="2076450"/>
                  </a:cubicBezTo>
                  <a:cubicBezTo>
                    <a:pt x="1159465" y="2075011"/>
                    <a:pt x="1164654" y="2074145"/>
                    <a:pt x="1169670" y="2072640"/>
                  </a:cubicBezTo>
                  <a:cubicBezTo>
                    <a:pt x="1177363" y="2070332"/>
                    <a:pt x="1184499" y="2065172"/>
                    <a:pt x="1192530" y="2065020"/>
                  </a:cubicBezTo>
                  <a:lnTo>
                    <a:pt x="1657350" y="2057400"/>
                  </a:lnTo>
                  <a:cubicBezTo>
                    <a:pt x="1666240" y="2056130"/>
                    <a:pt x="1675270" y="2055609"/>
                    <a:pt x="1684020" y="2053590"/>
                  </a:cubicBezTo>
                  <a:lnTo>
                    <a:pt x="1718310" y="2042160"/>
                  </a:lnTo>
                  <a:cubicBezTo>
                    <a:pt x="1722120" y="2040890"/>
                    <a:pt x="1725802" y="2039138"/>
                    <a:pt x="1729740" y="2038350"/>
                  </a:cubicBezTo>
                  <a:cubicBezTo>
                    <a:pt x="1736090" y="2037080"/>
                    <a:pt x="1742468" y="2035945"/>
                    <a:pt x="1748790" y="2034540"/>
                  </a:cubicBezTo>
                  <a:cubicBezTo>
                    <a:pt x="1767321" y="2030422"/>
                    <a:pt x="1773555" y="2040890"/>
                    <a:pt x="1779270" y="2038350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15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Pronghorn Aerial Line Transect Surveys</a:t>
            </a:r>
            <a:endParaRPr 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6095999" y="1676400"/>
            <a:ext cx="2895600" cy="3277485"/>
            <a:chOff x="6489161" y="3697612"/>
            <a:chExt cx="1942214" cy="219836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l="55839" t="52215" r="11516"/>
            <a:stretch/>
          </p:blipFill>
          <p:spPr>
            <a:xfrm>
              <a:off x="6489161" y="3697612"/>
              <a:ext cx="1942214" cy="2198362"/>
            </a:xfrm>
            <a:prstGeom prst="rect">
              <a:avLst/>
            </a:prstGeom>
          </p:spPr>
        </p:pic>
        <p:sp>
          <p:nvSpPr>
            <p:cNvPr id="11" name="Freeform 10"/>
            <p:cNvSpPr/>
            <p:nvPr/>
          </p:nvSpPr>
          <p:spPr>
            <a:xfrm>
              <a:off x="6557010" y="3745230"/>
              <a:ext cx="1847850" cy="2095500"/>
            </a:xfrm>
            <a:custGeom>
              <a:avLst/>
              <a:gdLst>
                <a:gd name="connsiteX0" fmla="*/ 1779270 w 1847850"/>
                <a:gd name="connsiteY0" fmla="*/ 2038350 h 2095500"/>
                <a:gd name="connsiteX1" fmla="*/ 1783080 w 1847850"/>
                <a:gd name="connsiteY1" fmla="*/ 2019300 h 2095500"/>
                <a:gd name="connsiteX2" fmla="*/ 1798320 w 1847850"/>
                <a:gd name="connsiteY2" fmla="*/ 1996440 h 2095500"/>
                <a:gd name="connsiteX3" fmla="*/ 1805940 w 1847850"/>
                <a:gd name="connsiteY3" fmla="*/ 1985010 h 2095500"/>
                <a:gd name="connsiteX4" fmla="*/ 1809750 w 1847850"/>
                <a:gd name="connsiteY4" fmla="*/ 1973580 h 2095500"/>
                <a:gd name="connsiteX5" fmla="*/ 1824990 w 1847850"/>
                <a:gd name="connsiteY5" fmla="*/ 1950720 h 2095500"/>
                <a:gd name="connsiteX6" fmla="*/ 1832610 w 1847850"/>
                <a:gd name="connsiteY6" fmla="*/ 1939290 h 2095500"/>
                <a:gd name="connsiteX7" fmla="*/ 1840230 w 1847850"/>
                <a:gd name="connsiteY7" fmla="*/ 1912620 h 2095500"/>
                <a:gd name="connsiteX8" fmla="*/ 1847850 w 1847850"/>
                <a:gd name="connsiteY8" fmla="*/ 1901190 h 2095500"/>
                <a:gd name="connsiteX9" fmla="*/ 1836420 w 1847850"/>
                <a:gd name="connsiteY9" fmla="*/ 1893570 h 2095500"/>
                <a:gd name="connsiteX10" fmla="*/ 1813560 w 1847850"/>
                <a:gd name="connsiteY10" fmla="*/ 1897380 h 2095500"/>
                <a:gd name="connsiteX11" fmla="*/ 1756410 w 1847850"/>
                <a:gd name="connsiteY11" fmla="*/ 1901190 h 2095500"/>
                <a:gd name="connsiteX12" fmla="*/ 1733550 w 1847850"/>
                <a:gd name="connsiteY12" fmla="*/ 1905000 h 2095500"/>
                <a:gd name="connsiteX13" fmla="*/ 1588770 w 1847850"/>
                <a:gd name="connsiteY13" fmla="*/ 1912620 h 2095500"/>
                <a:gd name="connsiteX14" fmla="*/ 1455420 w 1847850"/>
                <a:gd name="connsiteY14" fmla="*/ 1912620 h 2095500"/>
                <a:gd name="connsiteX15" fmla="*/ 1421130 w 1847850"/>
                <a:gd name="connsiteY15" fmla="*/ 1897380 h 2095500"/>
                <a:gd name="connsiteX16" fmla="*/ 1409700 w 1847850"/>
                <a:gd name="connsiteY16" fmla="*/ 1893570 h 2095500"/>
                <a:gd name="connsiteX17" fmla="*/ 1394460 w 1847850"/>
                <a:gd name="connsiteY17" fmla="*/ 1882140 h 2095500"/>
                <a:gd name="connsiteX18" fmla="*/ 1371600 w 1847850"/>
                <a:gd name="connsiteY18" fmla="*/ 1863090 h 2095500"/>
                <a:gd name="connsiteX19" fmla="*/ 1356360 w 1847850"/>
                <a:gd name="connsiteY19" fmla="*/ 1840230 h 2095500"/>
                <a:gd name="connsiteX20" fmla="*/ 1341120 w 1847850"/>
                <a:gd name="connsiteY20" fmla="*/ 1794510 h 2095500"/>
                <a:gd name="connsiteX21" fmla="*/ 1337310 w 1847850"/>
                <a:gd name="connsiteY21" fmla="*/ 1783080 h 2095500"/>
                <a:gd name="connsiteX22" fmla="*/ 1333500 w 1847850"/>
                <a:gd name="connsiteY22" fmla="*/ 1771650 h 2095500"/>
                <a:gd name="connsiteX23" fmla="*/ 1325880 w 1847850"/>
                <a:gd name="connsiteY23" fmla="*/ 1760220 h 2095500"/>
                <a:gd name="connsiteX24" fmla="*/ 1291590 w 1847850"/>
                <a:gd name="connsiteY24" fmla="*/ 1733550 h 2095500"/>
                <a:gd name="connsiteX25" fmla="*/ 1264920 w 1847850"/>
                <a:gd name="connsiteY25" fmla="*/ 1722120 h 2095500"/>
                <a:gd name="connsiteX26" fmla="*/ 1253490 w 1847850"/>
                <a:gd name="connsiteY26" fmla="*/ 1710690 h 2095500"/>
                <a:gd name="connsiteX27" fmla="*/ 1238250 w 1847850"/>
                <a:gd name="connsiteY27" fmla="*/ 1706880 h 2095500"/>
                <a:gd name="connsiteX28" fmla="*/ 1215390 w 1847850"/>
                <a:gd name="connsiteY28" fmla="*/ 1699260 h 2095500"/>
                <a:gd name="connsiteX29" fmla="*/ 1203960 w 1847850"/>
                <a:gd name="connsiteY29" fmla="*/ 1695450 h 2095500"/>
                <a:gd name="connsiteX30" fmla="*/ 1188720 w 1847850"/>
                <a:gd name="connsiteY30" fmla="*/ 1668780 h 2095500"/>
                <a:gd name="connsiteX31" fmla="*/ 1184910 w 1847850"/>
                <a:gd name="connsiteY31" fmla="*/ 1657350 h 2095500"/>
                <a:gd name="connsiteX32" fmla="*/ 1181100 w 1847850"/>
                <a:gd name="connsiteY32" fmla="*/ 1604010 h 2095500"/>
                <a:gd name="connsiteX33" fmla="*/ 1177290 w 1847850"/>
                <a:gd name="connsiteY33" fmla="*/ 1577340 h 2095500"/>
                <a:gd name="connsiteX34" fmla="*/ 1173480 w 1847850"/>
                <a:gd name="connsiteY34" fmla="*/ 1520190 h 2095500"/>
                <a:gd name="connsiteX35" fmla="*/ 1165860 w 1847850"/>
                <a:gd name="connsiteY35" fmla="*/ 1489710 h 2095500"/>
                <a:gd name="connsiteX36" fmla="*/ 1162050 w 1847850"/>
                <a:gd name="connsiteY36" fmla="*/ 1474470 h 2095500"/>
                <a:gd name="connsiteX37" fmla="*/ 1154430 w 1847850"/>
                <a:gd name="connsiteY37" fmla="*/ 1463040 h 2095500"/>
                <a:gd name="connsiteX38" fmla="*/ 1139190 w 1847850"/>
                <a:gd name="connsiteY38" fmla="*/ 1443990 h 2095500"/>
                <a:gd name="connsiteX39" fmla="*/ 1131570 w 1847850"/>
                <a:gd name="connsiteY39" fmla="*/ 1432560 h 2095500"/>
                <a:gd name="connsiteX40" fmla="*/ 1120140 w 1847850"/>
                <a:gd name="connsiteY40" fmla="*/ 1417320 h 2095500"/>
                <a:gd name="connsiteX41" fmla="*/ 1116330 w 1847850"/>
                <a:gd name="connsiteY41" fmla="*/ 1405890 h 2095500"/>
                <a:gd name="connsiteX42" fmla="*/ 1108710 w 1847850"/>
                <a:gd name="connsiteY42" fmla="*/ 1394460 h 2095500"/>
                <a:gd name="connsiteX43" fmla="*/ 1101090 w 1847850"/>
                <a:gd name="connsiteY43" fmla="*/ 1371600 h 2095500"/>
                <a:gd name="connsiteX44" fmla="*/ 1097280 w 1847850"/>
                <a:gd name="connsiteY44" fmla="*/ 1360170 h 2095500"/>
                <a:gd name="connsiteX45" fmla="*/ 1093470 w 1847850"/>
                <a:gd name="connsiteY45" fmla="*/ 1348740 h 2095500"/>
                <a:gd name="connsiteX46" fmla="*/ 1085850 w 1847850"/>
                <a:gd name="connsiteY46" fmla="*/ 1318260 h 2095500"/>
                <a:gd name="connsiteX47" fmla="*/ 1093470 w 1847850"/>
                <a:gd name="connsiteY47" fmla="*/ 1261110 h 2095500"/>
                <a:gd name="connsiteX48" fmla="*/ 1112520 w 1847850"/>
                <a:gd name="connsiteY48" fmla="*/ 1238250 h 2095500"/>
                <a:gd name="connsiteX49" fmla="*/ 1127760 w 1847850"/>
                <a:gd name="connsiteY49" fmla="*/ 1211580 h 2095500"/>
                <a:gd name="connsiteX50" fmla="*/ 1135380 w 1847850"/>
                <a:gd name="connsiteY50" fmla="*/ 1200150 h 2095500"/>
                <a:gd name="connsiteX51" fmla="*/ 1143000 w 1847850"/>
                <a:gd name="connsiteY51" fmla="*/ 1177290 h 2095500"/>
                <a:gd name="connsiteX52" fmla="*/ 1146810 w 1847850"/>
                <a:gd name="connsiteY52" fmla="*/ 1165860 h 2095500"/>
                <a:gd name="connsiteX53" fmla="*/ 1150620 w 1847850"/>
                <a:gd name="connsiteY53" fmla="*/ 1143000 h 2095500"/>
                <a:gd name="connsiteX54" fmla="*/ 1158240 w 1847850"/>
                <a:gd name="connsiteY54" fmla="*/ 1120140 h 2095500"/>
                <a:gd name="connsiteX55" fmla="*/ 1162050 w 1847850"/>
                <a:gd name="connsiteY55" fmla="*/ 1108710 h 2095500"/>
                <a:gd name="connsiteX56" fmla="*/ 1169670 w 1847850"/>
                <a:gd name="connsiteY56" fmla="*/ 1093470 h 2095500"/>
                <a:gd name="connsiteX57" fmla="*/ 1184910 w 1847850"/>
                <a:gd name="connsiteY57" fmla="*/ 1070610 h 2095500"/>
                <a:gd name="connsiteX58" fmla="*/ 1200150 w 1847850"/>
                <a:gd name="connsiteY58" fmla="*/ 1051560 h 2095500"/>
                <a:gd name="connsiteX59" fmla="*/ 1245870 w 1847850"/>
                <a:gd name="connsiteY59" fmla="*/ 1009650 h 2095500"/>
                <a:gd name="connsiteX60" fmla="*/ 1257300 w 1847850"/>
                <a:gd name="connsiteY60" fmla="*/ 1002030 h 2095500"/>
                <a:gd name="connsiteX61" fmla="*/ 1287780 w 1847850"/>
                <a:gd name="connsiteY61" fmla="*/ 994410 h 2095500"/>
                <a:gd name="connsiteX62" fmla="*/ 1379220 w 1847850"/>
                <a:gd name="connsiteY62" fmla="*/ 994410 h 2095500"/>
                <a:gd name="connsiteX63" fmla="*/ 1386840 w 1847850"/>
                <a:gd name="connsiteY63" fmla="*/ 982980 h 2095500"/>
                <a:gd name="connsiteX64" fmla="*/ 1379220 w 1847850"/>
                <a:gd name="connsiteY64" fmla="*/ 956310 h 2095500"/>
                <a:gd name="connsiteX65" fmla="*/ 1371600 w 1847850"/>
                <a:gd name="connsiteY65" fmla="*/ 944880 h 2095500"/>
                <a:gd name="connsiteX66" fmla="*/ 1360170 w 1847850"/>
                <a:gd name="connsiteY66" fmla="*/ 906780 h 2095500"/>
                <a:gd name="connsiteX67" fmla="*/ 1356360 w 1847850"/>
                <a:gd name="connsiteY67" fmla="*/ 895350 h 2095500"/>
                <a:gd name="connsiteX68" fmla="*/ 1352550 w 1847850"/>
                <a:gd name="connsiteY68" fmla="*/ 803910 h 2095500"/>
                <a:gd name="connsiteX69" fmla="*/ 1333500 w 1847850"/>
                <a:gd name="connsiteY69" fmla="*/ 769620 h 2095500"/>
                <a:gd name="connsiteX70" fmla="*/ 1325880 w 1847850"/>
                <a:gd name="connsiteY70" fmla="*/ 754380 h 2095500"/>
                <a:gd name="connsiteX71" fmla="*/ 1310640 w 1847850"/>
                <a:gd name="connsiteY71" fmla="*/ 720090 h 2095500"/>
                <a:gd name="connsiteX72" fmla="*/ 1299210 w 1847850"/>
                <a:gd name="connsiteY72" fmla="*/ 712470 h 2095500"/>
                <a:gd name="connsiteX73" fmla="*/ 1283970 w 1847850"/>
                <a:gd name="connsiteY73" fmla="*/ 704850 h 2095500"/>
                <a:gd name="connsiteX74" fmla="*/ 1257300 w 1847850"/>
                <a:gd name="connsiteY74" fmla="*/ 697230 h 2095500"/>
                <a:gd name="connsiteX75" fmla="*/ 1253490 w 1847850"/>
                <a:gd name="connsiteY75" fmla="*/ 685800 h 2095500"/>
                <a:gd name="connsiteX76" fmla="*/ 1261110 w 1847850"/>
                <a:gd name="connsiteY76" fmla="*/ 659130 h 2095500"/>
                <a:gd name="connsiteX77" fmla="*/ 1272540 w 1847850"/>
                <a:gd name="connsiteY77" fmla="*/ 647700 h 2095500"/>
                <a:gd name="connsiteX78" fmla="*/ 1280160 w 1847850"/>
                <a:gd name="connsiteY78" fmla="*/ 636270 h 2095500"/>
                <a:gd name="connsiteX79" fmla="*/ 1306830 w 1847850"/>
                <a:gd name="connsiteY79" fmla="*/ 624840 h 2095500"/>
                <a:gd name="connsiteX80" fmla="*/ 1322070 w 1847850"/>
                <a:gd name="connsiteY80" fmla="*/ 605790 h 2095500"/>
                <a:gd name="connsiteX81" fmla="*/ 1333500 w 1847850"/>
                <a:gd name="connsiteY81" fmla="*/ 594360 h 2095500"/>
                <a:gd name="connsiteX82" fmla="*/ 1348740 w 1847850"/>
                <a:gd name="connsiteY82" fmla="*/ 548640 h 2095500"/>
                <a:gd name="connsiteX83" fmla="*/ 1356360 w 1847850"/>
                <a:gd name="connsiteY83" fmla="*/ 525780 h 2095500"/>
                <a:gd name="connsiteX84" fmla="*/ 1367790 w 1847850"/>
                <a:gd name="connsiteY84" fmla="*/ 499110 h 2095500"/>
                <a:gd name="connsiteX85" fmla="*/ 1379220 w 1847850"/>
                <a:gd name="connsiteY85" fmla="*/ 495300 h 2095500"/>
                <a:gd name="connsiteX86" fmla="*/ 1390650 w 1847850"/>
                <a:gd name="connsiteY86" fmla="*/ 472440 h 2095500"/>
                <a:gd name="connsiteX87" fmla="*/ 1367790 w 1847850"/>
                <a:gd name="connsiteY87" fmla="*/ 457200 h 2095500"/>
                <a:gd name="connsiteX88" fmla="*/ 1356360 w 1847850"/>
                <a:gd name="connsiteY88" fmla="*/ 449580 h 2095500"/>
                <a:gd name="connsiteX89" fmla="*/ 1344930 w 1847850"/>
                <a:gd name="connsiteY89" fmla="*/ 426720 h 2095500"/>
                <a:gd name="connsiteX90" fmla="*/ 1337310 w 1847850"/>
                <a:gd name="connsiteY90" fmla="*/ 403860 h 2095500"/>
                <a:gd name="connsiteX91" fmla="*/ 1333500 w 1847850"/>
                <a:gd name="connsiteY91" fmla="*/ 392430 h 2095500"/>
                <a:gd name="connsiteX92" fmla="*/ 1325880 w 1847850"/>
                <a:gd name="connsiteY92" fmla="*/ 381000 h 2095500"/>
                <a:gd name="connsiteX93" fmla="*/ 1318260 w 1847850"/>
                <a:gd name="connsiteY93" fmla="*/ 358140 h 2095500"/>
                <a:gd name="connsiteX94" fmla="*/ 1314450 w 1847850"/>
                <a:gd name="connsiteY94" fmla="*/ 346710 h 2095500"/>
                <a:gd name="connsiteX95" fmla="*/ 1306830 w 1847850"/>
                <a:gd name="connsiteY95" fmla="*/ 335280 h 2095500"/>
                <a:gd name="connsiteX96" fmla="*/ 1310640 w 1847850"/>
                <a:gd name="connsiteY96" fmla="*/ 270510 h 2095500"/>
                <a:gd name="connsiteX97" fmla="*/ 1318260 w 1847850"/>
                <a:gd name="connsiteY97" fmla="*/ 247650 h 2095500"/>
                <a:gd name="connsiteX98" fmla="*/ 1322070 w 1847850"/>
                <a:gd name="connsiteY98" fmla="*/ 217170 h 2095500"/>
                <a:gd name="connsiteX99" fmla="*/ 1325880 w 1847850"/>
                <a:gd name="connsiteY99" fmla="*/ 190500 h 2095500"/>
                <a:gd name="connsiteX100" fmla="*/ 1322070 w 1847850"/>
                <a:gd name="connsiteY100" fmla="*/ 95250 h 2095500"/>
                <a:gd name="connsiteX101" fmla="*/ 1318260 w 1847850"/>
                <a:gd name="connsiteY101" fmla="*/ 83820 h 2095500"/>
                <a:gd name="connsiteX102" fmla="*/ 1310640 w 1847850"/>
                <a:gd name="connsiteY102" fmla="*/ 72390 h 2095500"/>
                <a:gd name="connsiteX103" fmla="*/ 1306830 w 1847850"/>
                <a:gd name="connsiteY103" fmla="*/ 60960 h 2095500"/>
                <a:gd name="connsiteX104" fmla="*/ 1299210 w 1847850"/>
                <a:gd name="connsiteY104" fmla="*/ 49530 h 2095500"/>
                <a:gd name="connsiteX105" fmla="*/ 1295400 w 1847850"/>
                <a:gd name="connsiteY105" fmla="*/ 38100 h 2095500"/>
                <a:gd name="connsiteX106" fmla="*/ 1287780 w 1847850"/>
                <a:gd name="connsiteY106" fmla="*/ 26670 h 2095500"/>
                <a:gd name="connsiteX107" fmla="*/ 1188720 w 1847850"/>
                <a:gd name="connsiteY107" fmla="*/ 22860 h 2095500"/>
                <a:gd name="connsiteX108" fmla="*/ 1123950 w 1847850"/>
                <a:gd name="connsiteY108" fmla="*/ 19050 h 2095500"/>
                <a:gd name="connsiteX109" fmla="*/ 1101090 w 1847850"/>
                <a:gd name="connsiteY109" fmla="*/ 15240 h 2095500"/>
                <a:gd name="connsiteX110" fmla="*/ 1009650 w 1847850"/>
                <a:gd name="connsiteY110" fmla="*/ 22860 h 2095500"/>
                <a:gd name="connsiteX111" fmla="*/ 906780 w 1847850"/>
                <a:gd name="connsiteY111" fmla="*/ 19050 h 2095500"/>
                <a:gd name="connsiteX112" fmla="*/ 868680 w 1847850"/>
                <a:gd name="connsiteY112" fmla="*/ 7620 h 2095500"/>
                <a:gd name="connsiteX113" fmla="*/ 857250 w 1847850"/>
                <a:gd name="connsiteY113" fmla="*/ 3810 h 2095500"/>
                <a:gd name="connsiteX114" fmla="*/ 845820 w 1847850"/>
                <a:gd name="connsiteY114" fmla="*/ 0 h 2095500"/>
                <a:gd name="connsiteX115" fmla="*/ 720090 w 1847850"/>
                <a:gd name="connsiteY115" fmla="*/ 7620 h 2095500"/>
                <a:gd name="connsiteX116" fmla="*/ 708660 w 1847850"/>
                <a:gd name="connsiteY116" fmla="*/ 11430 h 2095500"/>
                <a:gd name="connsiteX117" fmla="*/ 693420 w 1847850"/>
                <a:gd name="connsiteY117" fmla="*/ 15240 h 2095500"/>
                <a:gd name="connsiteX118" fmla="*/ 643890 w 1847850"/>
                <a:gd name="connsiteY118" fmla="*/ 22860 h 2095500"/>
                <a:gd name="connsiteX119" fmla="*/ 518160 w 1847850"/>
                <a:gd name="connsiteY119" fmla="*/ 22860 h 2095500"/>
                <a:gd name="connsiteX120" fmla="*/ 506730 w 1847850"/>
                <a:gd name="connsiteY120" fmla="*/ 26670 h 2095500"/>
                <a:gd name="connsiteX121" fmla="*/ 499110 w 1847850"/>
                <a:gd name="connsiteY121" fmla="*/ 49530 h 2095500"/>
                <a:gd name="connsiteX122" fmla="*/ 487680 w 1847850"/>
                <a:gd name="connsiteY122" fmla="*/ 60960 h 2095500"/>
                <a:gd name="connsiteX123" fmla="*/ 480060 w 1847850"/>
                <a:gd name="connsiteY123" fmla="*/ 72390 h 2095500"/>
                <a:gd name="connsiteX124" fmla="*/ 453390 w 1847850"/>
                <a:gd name="connsiteY124" fmla="*/ 87630 h 2095500"/>
                <a:gd name="connsiteX125" fmla="*/ 426720 w 1847850"/>
                <a:gd name="connsiteY125" fmla="*/ 106680 h 2095500"/>
                <a:gd name="connsiteX126" fmla="*/ 415290 w 1847850"/>
                <a:gd name="connsiteY126" fmla="*/ 114300 h 2095500"/>
                <a:gd name="connsiteX127" fmla="*/ 396240 w 1847850"/>
                <a:gd name="connsiteY127" fmla="*/ 137160 h 2095500"/>
                <a:gd name="connsiteX128" fmla="*/ 381000 w 1847850"/>
                <a:gd name="connsiteY128" fmla="*/ 160020 h 2095500"/>
                <a:gd name="connsiteX129" fmla="*/ 373380 w 1847850"/>
                <a:gd name="connsiteY129" fmla="*/ 171450 h 2095500"/>
                <a:gd name="connsiteX130" fmla="*/ 365760 w 1847850"/>
                <a:gd name="connsiteY130" fmla="*/ 182880 h 2095500"/>
                <a:gd name="connsiteX131" fmla="*/ 354330 w 1847850"/>
                <a:gd name="connsiteY131" fmla="*/ 205740 h 2095500"/>
                <a:gd name="connsiteX132" fmla="*/ 323850 w 1847850"/>
                <a:gd name="connsiteY132" fmla="*/ 240030 h 2095500"/>
                <a:gd name="connsiteX133" fmla="*/ 320040 w 1847850"/>
                <a:gd name="connsiteY133" fmla="*/ 251460 h 2095500"/>
                <a:gd name="connsiteX134" fmla="*/ 312420 w 1847850"/>
                <a:gd name="connsiteY134" fmla="*/ 281940 h 2095500"/>
                <a:gd name="connsiteX135" fmla="*/ 304800 w 1847850"/>
                <a:gd name="connsiteY135" fmla="*/ 304800 h 2095500"/>
                <a:gd name="connsiteX136" fmla="*/ 285750 w 1847850"/>
                <a:gd name="connsiteY136" fmla="*/ 331470 h 2095500"/>
                <a:gd name="connsiteX137" fmla="*/ 270510 w 1847850"/>
                <a:gd name="connsiteY137" fmla="*/ 342900 h 2095500"/>
                <a:gd name="connsiteX138" fmla="*/ 262890 w 1847850"/>
                <a:gd name="connsiteY138" fmla="*/ 354330 h 2095500"/>
                <a:gd name="connsiteX139" fmla="*/ 228600 w 1847850"/>
                <a:gd name="connsiteY139" fmla="*/ 384810 h 2095500"/>
                <a:gd name="connsiteX140" fmla="*/ 209550 w 1847850"/>
                <a:gd name="connsiteY140" fmla="*/ 407670 h 2095500"/>
                <a:gd name="connsiteX141" fmla="*/ 198120 w 1847850"/>
                <a:gd name="connsiteY141" fmla="*/ 422910 h 2095500"/>
                <a:gd name="connsiteX142" fmla="*/ 190500 w 1847850"/>
                <a:gd name="connsiteY142" fmla="*/ 434340 h 2095500"/>
                <a:gd name="connsiteX143" fmla="*/ 167640 w 1847850"/>
                <a:gd name="connsiteY143" fmla="*/ 449580 h 2095500"/>
                <a:gd name="connsiteX144" fmla="*/ 163830 w 1847850"/>
                <a:gd name="connsiteY144" fmla="*/ 461010 h 2095500"/>
                <a:gd name="connsiteX145" fmla="*/ 148590 w 1847850"/>
                <a:gd name="connsiteY145" fmla="*/ 487680 h 2095500"/>
                <a:gd name="connsiteX146" fmla="*/ 137160 w 1847850"/>
                <a:gd name="connsiteY146" fmla="*/ 499110 h 2095500"/>
                <a:gd name="connsiteX147" fmla="*/ 125730 w 1847850"/>
                <a:gd name="connsiteY147" fmla="*/ 502920 h 2095500"/>
                <a:gd name="connsiteX148" fmla="*/ 110490 w 1847850"/>
                <a:gd name="connsiteY148" fmla="*/ 518160 h 2095500"/>
                <a:gd name="connsiteX149" fmla="*/ 102870 w 1847850"/>
                <a:gd name="connsiteY149" fmla="*/ 544830 h 2095500"/>
                <a:gd name="connsiteX150" fmla="*/ 110490 w 1847850"/>
                <a:gd name="connsiteY150" fmla="*/ 720090 h 2095500"/>
                <a:gd name="connsiteX151" fmla="*/ 114300 w 1847850"/>
                <a:gd name="connsiteY151" fmla="*/ 731520 h 2095500"/>
                <a:gd name="connsiteX152" fmla="*/ 118110 w 1847850"/>
                <a:gd name="connsiteY152" fmla="*/ 803910 h 2095500"/>
                <a:gd name="connsiteX153" fmla="*/ 129540 w 1847850"/>
                <a:gd name="connsiteY153" fmla="*/ 826770 h 2095500"/>
                <a:gd name="connsiteX154" fmla="*/ 140970 w 1847850"/>
                <a:gd name="connsiteY154" fmla="*/ 849630 h 2095500"/>
                <a:gd name="connsiteX155" fmla="*/ 144780 w 1847850"/>
                <a:gd name="connsiteY155" fmla="*/ 864870 h 2095500"/>
                <a:gd name="connsiteX156" fmla="*/ 148590 w 1847850"/>
                <a:gd name="connsiteY156" fmla="*/ 876300 h 2095500"/>
                <a:gd name="connsiteX157" fmla="*/ 156210 w 1847850"/>
                <a:gd name="connsiteY157" fmla="*/ 956310 h 2095500"/>
                <a:gd name="connsiteX158" fmla="*/ 152400 w 1847850"/>
                <a:gd name="connsiteY158" fmla="*/ 1009650 h 2095500"/>
                <a:gd name="connsiteX159" fmla="*/ 137160 w 1847850"/>
                <a:gd name="connsiteY159" fmla="*/ 1032510 h 2095500"/>
                <a:gd name="connsiteX160" fmla="*/ 118110 w 1847850"/>
                <a:gd name="connsiteY160" fmla="*/ 1066800 h 2095500"/>
                <a:gd name="connsiteX161" fmla="*/ 110490 w 1847850"/>
                <a:gd name="connsiteY161" fmla="*/ 1078230 h 2095500"/>
                <a:gd name="connsiteX162" fmla="*/ 83820 w 1847850"/>
                <a:gd name="connsiteY162" fmla="*/ 1097280 h 2095500"/>
                <a:gd name="connsiteX163" fmla="*/ 57150 w 1847850"/>
                <a:gd name="connsiteY163" fmla="*/ 1104900 h 2095500"/>
                <a:gd name="connsiteX164" fmla="*/ 22860 w 1847850"/>
                <a:gd name="connsiteY164" fmla="*/ 1112520 h 2095500"/>
                <a:gd name="connsiteX165" fmla="*/ 11430 w 1847850"/>
                <a:gd name="connsiteY165" fmla="*/ 1120140 h 2095500"/>
                <a:gd name="connsiteX166" fmla="*/ 0 w 1847850"/>
                <a:gd name="connsiteY166" fmla="*/ 1143000 h 2095500"/>
                <a:gd name="connsiteX167" fmla="*/ 19050 w 1847850"/>
                <a:gd name="connsiteY167" fmla="*/ 1165860 h 2095500"/>
                <a:gd name="connsiteX168" fmla="*/ 30480 w 1847850"/>
                <a:gd name="connsiteY168" fmla="*/ 1177290 h 2095500"/>
                <a:gd name="connsiteX169" fmla="*/ 53340 w 1847850"/>
                <a:gd name="connsiteY169" fmla="*/ 1211580 h 2095500"/>
                <a:gd name="connsiteX170" fmla="*/ 64770 w 1847850"/>
                <a:gd name="connsiteY170" fmla="*/ 1226820 h 2095500"/>
                <a:gd name="connsiteX171" fmla="*/ 72390 w 1847850"/>
                <a:gd name="connsiteY171" fmla="*/ 1242060 h 2095500"/>
                <a:gd name="connsiteX172" fmla="*/ 140970 w 1847850"/>
                <a:gd name="connsiteY172" fmla="*/ 1253490 h 2095500"/>
                <a:gd name="connsiteX173" fmla="*/ 243840 w 1847850"/>
                <a:gd name="connsiteY173" fmla="*/ 1261110 h 2095500"/>
                <a:gd name="connsiteX174" fmla="*/ 331470 w 1847850"/>
                <a:gd name="connsiteY174" fmla="*/ 1253490 h 2095500"/>
                <a:gd name="connsiteX175" fmla="*/ 464820 w 1847850"/>
                <a:gd name="connsiteY175" fmla="*/ 1257300 h 2095500"/>
                <a:gd name="connsiteX176" fmla="*/ 487680 w 1847850"/>
                <a:gd name="connsiteY176" fmla="*/ 1264920 h 2095500"/>
                <a:gd name="connsiteX177" fmla="*/ 521970 w 1847850"/>
                <a:gd name="connsiteY177" fmla="*/ 1280160 h 2095500"/>
                <a:gd name="connsiteX178" fmla="*/ 548640 w 1847850"/>
                <a:gd name="connsiteY178" fmla="*/ 1299210 h 2095500"/>
                <a:gd name="connsiteX179" fmla="*/ 560070 w 1847850"/>
                <a:gd name="connsiteY179" fmla="*/ 1303020 h 2095500"/>
                <a:gd name="connsiteX180" fmla="*/ 586740 w 1847850"/>
                <a:gd name="connsiteY180" fmla="*/ 1318260 h 2095500"/>
                <a:gd name="connsiteX181" fmla="*/ 601980 w 1847850"/>
                <a:gd name="connsiteY181" fmla="*/ 1325880 h 2095500"/>
                <a:gd name="connsiteX182" fmla="*/ 624840 w 1847850"/>
                <a:gd name="connsiteY182" fmla="*/ 1344930 h 2095500"/>
                <a:gd name="connsiteX183" fmla="*/ 640080 w 1847850"/>
                <a:gd name="connsiteY183" fmla="*/ 1352550 h 2095500"/>
                <a:gd name="connsiteX184" fmla="*/ 666750 w 1847850"/>
                <a:gd name="connsiteY184" fmla="*/ 1371600 h 2095500"/>
                <a:gd name="connsiteX185" fmla="*/ 681990 w 1847850"/>
                <a:gd name="connsiteY185" fmla="*/ 1379220 h 2095500"/>
                <a:gd name="connsiteX186" fmla="*/ 681990 w 1847850"/>
                <a:gd name="connsiteY186" fmla="*/ 1421130 h 2095500"/>
                <a:gd name="connsiteX187" fmla="*/ 670560 w 1847850"/>
                <a:gd name="connsiteY187" fmla="*/ 1432560 h 2095500"/>
                <a:gd name="connsiteX188" fmla="*/ 662940 w 1847850"/>
                <a:gd name="connsiteY188" fmla="*/ 1443990 h 2095500"/>
                <a:gd name="connsiteX189" fmla="*/ 655320 w 1847850"/>
                <a:gd name="connsiteY189" fmla="*/ 1466850 h 2095500"/>
                <a:gd name="connsiteX190" fmla="*/ 651510 w 1847850"/>
                <a:gd name="connsiteY190" fmla="*/ 1478280 h 2095500"/>
                <a:gd name="connsiteX191" fmla="*/ 643890 w 1847850"/>
                <a:gd name="connsiteY191" fmla="*/ 1577340 h 2095500"/>
                <a:gd name="connsiteX192" fmla="*/ 632460 w 1847850"/>
                <a:gd name="connsiteY192" fmla="*/ 1600200 h 2095500"/>
                <a:gd name="connsiteX193" fmla="*/ 624840 w 1847850"/>
                <a:gd name="connsiteY193" fmla="*/ 1623060 h 2095500"/>
                <a:gd name="connsiteX194" fmla="*/ 621030 w 1847850"/>
                <a:gd name="connsiteY194" fmla="*/ 1634490 h 2095500"/>
                <a:gd name="connsiteX195" fmla="*/ 624840 w 1847850"/>
                <a:gd name="connsiteY195" fmla="*/ 1695450 h 2095500"/>
                <a:gd name="connsiteX196" fmla="*/ 628650 w 1847850"/>
                <a:gd name="connsiteY196" fmla="*/ 1767840 h 2095500"/>
                <a:gd name="connsiteX197" fmla="*/ 647700 w 1847850"/>
                <a:gd name="connsiteY197" fmla="*/ 1790700 h 2095500"/>
                <a:gd name="connsiteX198" fmla="*/ 662940 w 1847850"/>
                <a:gd name="connsiteY198" fmla="*/ 1813560 h 2095500"/>
                <a:gd name="connsiteX199" fmla="*/ 678180 w 1847850"/>
                <a:gd name="connsiteY199" fmla="*/ 1836420 h 2095500"/>
                <a:gd name="connsiteX200" fmla="*/ 689610 w 1847850"/>
                <a:gd name="connsiteY200" fmla="*/ 1855470 h 2095500"/>
                <a:gd name="connsiteX201" fmla="*/ 701040 w 1847850"/>
                <a:gd name="connsiteY201" fmla="*/ 1866900 h 2095500"/>
                <a:gd name="connsiteX202" fmla="*/ 716280 w 1847850"/>
                <a:gd name="connsiteY202" fmla="*/ 1885950 h 2095500"/>
                <a:gd name="connsiteX203" fmla="*/ 720090 w 1847850"/>
                <a:gd name="connsiteY203" fmla="*/ 1897380 h 2095500"/>
                <a:gd name="connsiteX204" fmla="*/ 739140 w 1847850"/>
                <a:gd name="connsiteY204" fmla="*/ 1931670 h 2095500"/>
                <a:gd name="connsiteX205" fmla="*/ 739140 w 1847850"/>
                <a:gd name="connsiteY205" fmla="*/ 2057400 h 2095500"/>
                <a:gd name="connsiteX206" fmla="*/ 750570 w 1847850"/>
                <a:gd name="connsiteY206" fmla="*/ 2065020 h 2095500"/>
                <a:gd name="connsiteX207" fmla="*/ 803910 w 1847850"/>
                <a:gd name="connsiteY207" fmla="*/ 2076450 h 2095500"/>
                <a:gd name="connsiteX208" fmla="*/ 872490 w 1847850"/>
                <a:gd name="connsiteY208" fmla="*/ 2080260 h 2095500"/>
                <a:gd name="connsiteX209" fmla="*/ 906780 w 1847850"/>
                <a:gd name="connsiteY209" fmla="*/ 2084070 h 2095500"/>
                <a:gd name="connsiteX210" fmla="*/ 963930 w 1847850"/>
                <a:gd name="connsiteY210" fmla="*/ 2087880 h 2095500"/>
                <a:gd name="connsiteX211" fmla="*/ 1005840 w 1847850"/>
                <a:gd name="connsiteY211" fmla="*/ 2091690 h 2095500"/>
                <a:gd name="connsiteX212" fmla="*/ 1059180 w 1847850"/>
                <a:gd name="connsiteY212" fmla="*/ 2095500 h 2095500"/>
                <a:gd name="connsiteX213" fmla="*/ 1093470 w 1847850"/>
                <a:gd name="connsiteY213" fmla="*/ 2091690 h 2095500"/>
                <a:gd name="connsiteX214" fmla="*/ 1123950 w 1847850"/>
                <a:gd name="connsiteY214" fmla="*/ 2084070 h 2095500"/>
                <a:gd name="connsiteX215" fmla="*/ 1143000 w 1847850"/>
                <a:gd name="connsiteY215" fmla="*/ 2080260 h 2095500"/>
                <a:gd name="connsiteX216" fmla="*/ 1154430 w 1847850"/>
                <a:gd name="connsiteY216" fmla="*/ 2076450 h 2095500"/>
                <a:gd name="connsiteX217" fmla="*/ 1169670 w 1847850"/>
                <a:gd name="connsiteY217" fmla="*/ 2072640 h 2095500"/>
                <a:gd name="connsiteX218" fmla="*/ 1192530 w 1847850"/>
                <a:gd name="connsiteY218" fmla="*/ 2065020 h 2095500"/>
                <a:gd name="connsiteX219" fmla="*/ 1657350 w 1847850"/>
                <a:gd name="connsiteY219" fmla="*/ 2057400 h 2095500"/>
                <a:gd name="connsiteX220" fmla="*/ 1684020 w 1847850"/>
                <a:gd name="connsiteY220" fmla="*/ 2053590 h 2095500"/>
                <a:gd name="connsiteX221" fmla="*/ 1718310 w 1847850"/>
                <a:gd name="connsiteY221" fmla="*/ 2042160 h 2095500"/>
                <a:gd name="connsiteX222" fmla="*/ 1729740 w 1847850"/>
                <a:gd name="connsiteY222" fmla="*/ 2038350 h 2095500"/>
                <a:gd name="connsiteX223" fmla="*/ 1748790 w 1847850"/>
                <a:gd name="connsiteY223" fmla="*/ 2034540 h 2095500"/>
                <a:gd name="connsiteX224" fmla="*/ 1779270 w 1847850"/>
                <a:gd name="connsiteY224" fmla="*/ 203835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847850" h="2095500">
                  <a:moveTo>
                    <a:pt x="1779270" y="2038350"/>
                  </a:moveTo>
                  <a:cubicBezTo>
                    <a:pt x="1784985" y="2035810"/>
                    <a:pt x="1780400" y="2025195"/>
                    <a:pt x="1783080" y="2019300"/>
                  </a:cubicBezTo>
                  <a:cubicBezTo>
                    <a:pt x="1786870" y="2010963"/>
                    <a:pt x="1793240" y="2004060"/>
                    <a:pt x="1798320" y="1996440"/>
                  </a:cubicBezTo>
                  <a:cubicBezTo>
                    <a:pt x="1800860" y="1992630"/>
                    <a:pt x="1804492" y="1989354"/>
                    <a:pt x="1805940" y="1985010"/>
                  </a:cubicBezTo>
                  <a:cubicBezTo>
                    <a:pt x="1807210" y="1981200"/>
                    <a:pt x="1807800" y="1977091"/>
                    <a:pt x="1809750" y="1973580"/>
                  </a:cubicBezTo>
                  <a:cubicBezTo>
                    <a:pt x="1814198" y="1965574"/>
                    <a:pt x="1819910" y="1958340"/>
                    <a:pt x="1824990" y="1950720"/>
                  </a:cubicBezTo>
                  <a:lnTo>
                    <a:pt x="1832610" y="1939290"/>
                  </a:lnTo>
                  <a:cubicBezTo>
                    <a:pt x="1833831" y="1934407"/>
                    <a:pt x="1837497" y="1918086"/>
                    <a:pt x="1840230" y="1912620"/>
                  </a:cubicBezTo>
                  <a:cubicBezTo>
                    <a:pt x="1842278" y="1908524"/>
                    <a:pt x="1845310" y="1905000"/>
                    <a:pt x="1847850" y="1901190"/>
                  </a:cubicBezTo>
                  <a:cubicBezTo>
                    <a:pt x="1844040" y="1898650"/>
                    <a:pt x="1840971" y="1894076"/>
                    <a:pt x="1836420" y="1893570"/>
                  </a:cubicBezTo>
                  <a:cubicBezTo>
                    <a:pt x="1828742" y="1892717"/>
                    <a:pt x="1821250" y="1896648"/>
                    <a:pt x="1813560" y="1897380"/>
                  </a:cubicBezTo>
                  <a:cubicBezTo>
                    <a:pt x="1794554" y="1899190"/>
                    <a:pt x="1775460" y="1899920"/>
                    <a:pt x="1756410" y="1901190"/>
                  </a:cubicBezTo>
                  <a:cubicBezTo>
                    <a:pt x="1748790" y="1902460"/>
                    <a:pt x="1741222" y="1904097"/>
                    <a:pt x="1733550" y="1905000"/>
                  </a:cubicBezTo>
                  <a:cubicBezTo>
                    <a:pt x="1682704" y="1910982"/>
                    <a:pt x="1643927" y="1910577"/>
                    <a:pt x="1588770" y="1912620"/>
                  </a:cubicBezTo>
                  <a:cubicBezTo>
                    <a:pt x="1534590" y="1921650"/>
                    <a:pt x="1549635" y="1920696"/>
                    <a:pt x="1455420" y="1912620"/>
                  </a:cubicBezTo>
                  <a:cubicBezTo>
                    <a:pt x="1431694" y="1910586"/>
                    <a:pt x="1437261" y="1905445"/>
                    <a:pt x="1421130" y="1897380"/>
                  </a:cubicBezTo>
                  <a:cubicBezTo>
                    <a:pt x="1417538" y="1895584"/>
                    <a:pt x="1413510" y="1894840"/>
                    <a:pt x="1409700" y="1893570"/>
                  </a:cubicBezTo>
                  <a:cubicBezTo>
                    <a:pt x="1404620" y="1889760"/>
                    <a:pt x="1399627" y="1885831"/>
                    <a:pt x="1394460" y="1882140"/>
                  </a:cubicBezTo>
                  <a:cubicBezTo>
                    <a:pt x="1383453" y="1874278"/>
                    <a:pt x="1380494" y="1874526"/>
                    <a:pt x="1371600" y="1863090"/>
                  </a:cubicBezTo>
                  <a:cubicBezTo>
                    <a:pt x="1365977" y="1855861"/>
                    <a:pt x="1359256" y="1848918"/>
                    <a:pt x="1356360" y="1840230"/>
                  </a:cubicBezTo>
                  <a:lnTo>
                    <a:pt x="1341120" y="1794510"/>
                  </a:lnTo>
                  <a:lnTo>
                    <a:pt x="1337310" y="1783080"/>
                  </a:lnTo>
                  <a:cubicBezTo>
                    <a:pt x="1336040" y="1779270"/>
                    <a:pt x="1335728" y="1774992"/>
                    <a:pt x="1333500" y="1771650"/>
                  </a:cubicBezTo>
                  <a:cubicBezTo>
                    <a:pt x="1330960" y="1767840"/>
                    <a:pt x="1328811" y="1763738"/>
                    <a:pt x="1325880" y="1760220"/>
                  </a:cubicBezTo>
                  <a:cubicBezTo>
                    <a:pt x="1314689" y="1746791"/>
                    <a:pt x="1307520" y="1744170"/>
                    <a:pt x="1291590" y="1733550"/>
                  </a:cubicBezTo>
                  <a:cubicBezTo>
                    <a:pt x="1275803" y="1723025"/>
                    <a:pt x="1284602" y="1727041"/>
                    <a:pt x="1264920" y="1722120"/>
                  </a:cubicBezTo>
                  <a:cubicBezTo>
                    <a:pt x="1261110" y="1718310"/>
                    <a:pt x="1258168" y="1713363"/>
                    <a:pt x="1253490" y="1710690"/>
                  </a:cubicBezTo>
                  <a:cubicBezTo>
                    <a:pt x="1248944" y="1708092"/>
                    <a:pt x="1243266" y="1708385"/>
                    <a:pt x="1238250" y="1706880"/>
                  </a:cubicBezTo>
                  <a:cubicBezTo>
                    <a:pt x="1230557" y="1704572"/>
                    <a:pt x="1223010" y="1701800"/>
                    <a:pt x="1215390" y="1699260"/>
                  </a:cubicBezTo>
                  <a:lnTo>
                    <a:pt x="1203960" y="1695450"/>
                  </a:lnTo>
                  <a:cubicBezTo>
                    <a:pt x="1196307" y="1683971"/>
                    <a:pt x="1194521" y="1682315"/>
                    <a:pt x="1188720" y="1668780"/>
                  </a:cubicBezTo>
                  <a:cubicBezTo>
                    <a:pt x="1187138" y="1665089"/>
                    <a:pt x="1186180" y="1661160"/>
                    <a:pt x="1184910" y="1657350"/>
                  </a:cubicBezTo>
                  <a:cubicBezTo>
                    <a:pt x="1183640" y="1639570"/>
                    <a:pt x="1182790" y="1621755"/>
                    <a:pt x="1181100" y="1604010"/>
                  </a:cubicBezTo>
                  <a:cubicBezTo>
                    <a:pt x="1180249" y="1595070"/>
                    <a:pt x="1178103" y="1586283"/>
                    <a:pt x="1177290" y="1577340"/>
                  </a:cubicBezTo>
                  <a:cubicBezTo>
                    <a:pt x="1175561" y="1558326"/>
                    <a:pt x="1175380" y="1539188"/>
                    <a:pt x="1173480" y="1520190"/>
                  </a:cubicBezTo>
                  <a:cubicBezTo>
                    <a:pt x="1171692" y="1502314"/>
                    <a:pt x="1169975" y="1504113"/>
                    <a:pt x="1165860" y="1489710"/>
                  </a:cubicBezTo>
                  <a:cubicBezTo>
                    <a:pt x="1164421" y="1484675"/>
                    <a:pt x="1164113" y="1479283"/>
                    <a:pt x="1162050" y="1474470"/>
                  </a:cubicBezTo>
                  <a:cubicBezTo>
                    <a:pt x="1160246" y="1470261"/>
                    <a:pt x="1156478" y="1467136"/>
                    <a:pt x="1154430" y="1463040"/>
                  </a:cubicBezTo>
                  <a:cubicBezTo>
                    <a:pt x="1145228" y="1444637"/>
                    <a:pt x="1158458" y="1456835"/>
                    <a:pt x="1139190" y="1443990"/>
                  </a:cubicBezTo>
                  <a:cubicBezTo>
                    <a:pt x="1136650" y="1440180"/>
                    <a:pt x="1134232" y="1436286"/>
                    <a:pt x="1131570" y="1432560"/>
                  </a:cubicBezTo>
                  <a:cubicBezTo>
                    <a:pt x="1127879" y="1427393"/>
                    <a:pt x="1123290" y="1422833"/>
                    <a:pt x="1120140" y="1417320"/>
                  </a:cubicBezTo>
                  <a:cubicBezTo>
                    <a:pt x="1118147" y="1413833"/>
                    <a:pt x="1118126" y="1409482"/>
                    <a:pt x="1116330" y="1405890"/>
                  </a:cubicBezTo>
                  <a:cubicBezTo>
                    <a:pt x="1114282" y="1401794"/>
                    <a:pt x="1110570" y="1398644"/>
                    <a:pt x="1108710" y="1394460"/>
                  </a:cubicBezTo>
                  <a:cubicBezTo>
                    <a:pt x="1105448" y="1387120"/>
                    <a:pt x="1103630" y="1379220"/>
                    <a:pt x="1101090" y="1371600"/>
                  </a:cubicBezTo>
                  <a:lnTo>
                    <a:pt x="1097280" y="1360170"/>
                  </a:lnTo>
                  <a:cubicBezTo>
                    <a:pt x="1096010" y="1356360"/>
                    <a:pt x="1094444" y="1352636"/>
                    <a:pt x="1093470" y="1348740"/>
                  </a:cubicBezTo>
                  <a:lnTo>
                    <a:pt x="1085850" y="1318260"/>
                  </a:lnTo>
                  <a:cubicBezTo>
                    <a:pt x="1086701" y="1308045"/>
                    <a:pt x="1085689" y="1276673"/>
                    <a:pt x="1093470" y="1261110"/>
                  </a:cubicBezTo>
                  <a:cubicBezTo>
                    <a:pt x="1100565" y="1246921"/>
                    <a:pt x="1101987" y="1250889"/>
                    <a:pt x="1112520" y="1238250"/>
                  </a:cubicBezTo>
                  <a:cubicBezTo>
                    <a:pt x="1120959" y="1228124"/>
                    <a:pt x="1120985" y="1223437"/>
                    <a:pt x="1127760" y="1211580"/>
                  </a:cubicBezTo>
                  <a:cubicBezTo>
                    <a:pt x="1130032" y="1207604"/>
                    <a:pt x="1133520" y="1204334"/>
                    <a:pt x="1135380" y="1200150"/>
                  </a:cubicBezTo>
                  <a:cubicBezTo>
                    <a:pt x="1138642" y="1192810"/>
                    <a:pt x="1140460" y="1184910"/>
                    <a:pt x="1143000" y="1177290"/>
                  </a:cubicBezTo>
                  <a:cubicBezTo>
                    <a:pt x="1144270" y="1173480"/>
                    <a:pt x="1146150" y="1169821"/>
                    <a:pt x="1146810" y="1165860"/>
                  </a:cubicBezTo>
                  <a:cubicBezTo>
                    <a:pt x="1148080" y="1158240"/>
                    <a:pt x="1148746" y="1150494"/>
                    <a:pt x="1150620" y="1143000"/>
                  </a:cubicBezTo>
                  <a:cubicBezTo>
                    <a:pt x="1152568" y="1135208"/>
                    <a:pt x="1155700" y="1127760"/>
                    <a:pt x="1158240" y="1120140"/>
                  </a:cubicBezTo>
                  <a:cubicBezTo>
                    <a:pt x="1159510" y="1116330"/>
                    <a:pt x="1160254" y="1112302"/>
                    <a:pt x="1162050" y="1108710"/>
                  </a:cubicBezTo>
                  <a:cubicBezTo>
                    <a:pt x="1164590" y="1103630"/>
                    <a:pt x="1166748" y="1098340"/>
                    <a:pt x="1169670" y="1093470"/>
                  </a:cubicBezTo>
                  <a:cubicBezTo>
                    <a:pt x="1174382" y="1085617"/>
                    <a:pt x="1182014" y="1079298"/>
                    <a:pt x="1184910" y="1070610"/>
                  </a:cubicBezTo>
                  <a:cubicBezTo>
                    <a:pt x="1190168" y="1054836"/>
                    <a:pt x="1185378" y="1061408"/>
                    <a:pt x="1200150" y="1051560"/>
                  </a:cubicBezTo>
                  <a:cubicBezTo>
                    <a:pt x="1216298" y="1027339"/>
                    <a:pt x="1205949" y="1040358"/>
                    <a:pt x="1245870" y="1009650"/>
                  </a:cubicBezTo>
                  <a:cubicBezTo>
                    <a:pt x="1249499" y="1006858"/>
                    <a:pt x="1252997" y="1003595"/>
                    <a:pt x="1257300" y="1002030"/>
                  </a:cubicBezTo>
                  <a:cubicBezTo>
                    <a:pt x="1267142" y="998451"/>
                    <a:pt x="1287780" y="994410"/>
                    <a:pt x="1287780" y="994410"/>
                  </a:cubicBezTo>
                  <a:cubicBezTo>
                    <a:pt x="1304510" y="995525"/>
                    <a:pt x="1357214" y="1002412"/>
                    <a:pt x="1379220" y="994410"/>
                  </a:cubicBezTo>
                  <a:cubicBezTo>
                    <a:pt x="1383523" y="992845"/>
                    <a:pt x="1384300" y="986790"/>
                    <a:pt x="1386840" y="982980"/>
                  </a:cubicBezTo>
                  <a:cubicBezTo>
                    <a:pt x="1385619" y="978097"/>
                    <a:pt x="1381953" y="961776"/>
                    <a:pt x="1379220" y="956310"/>
                  </a:cubicBezTo>
                  <a:cubicBezTo>
                    <a:pt x="1377172" y="952214"/>
                    <a:pt x="1373460" y="949064"/>
                    <a:pt x="1371600" y="944880"/>
                  </a:cubicBezTo>
                  <a:cubicBezTo>
                    <a:pt x="1364357" y="928582"/>
                    <a:pt x="1364603" y="922296"/>
                    <a:pt x="1360170" y="906780"/>
                  </a:cubicBezTo>
                  <a:cubicBezTo>
                    <a:pt x="1359067" y="902918"/>
                    <a:pt x="1357630" y="899160"/>
                    <a:pt x="1356360" y="895350"/>
                  </a:cubicBezTo>
                  <a:cubicBezTo>
                    <a:pt x="1355090" y="864870"/>
                    <a:pt x="1354804" y="834333"/>
                    <a:pt x="1352550" y="803910"/>
                  </a:cubicBezTo>
                  <a:cubicBezTo>
                    <a:pt x="1351634" y="791542"/>
                    <a:pt x="1337765" y="778150"/>
                    <a:pt x="1333500" y="769620"/>
                  </a:cubicBezTo>
                  <a:cubicBezTo>
                    <a:pt x="1330960" y="764540"/>
                    <a:pt x="1327989" y="759653"/>
                    <a:pt x="1325880" y="754380"/>
                  </a:cubicBezTo>
                  <a:cubicBezTo>
                    <a:pt x="1320850" y="741805"/>
                    <a:pt x="1320413" y="729863"/>
                    <a:pt x="1310640" y="720090"/>
                  </a:cubicBezTo>
                  <a:cubicBezTo>
                    <a:pt x="1307402" y="716852"/>
                    <a:pt x="1303186" y="714742"/>
                    <a:pt x="1299210" y="712470"/>
                  </a:cubicBezTo>
                  <a:cubicBezTo>
                    <a:pt x="1294279" y="709652"/>
                    <a:pt x="1289190" y="707087"/>
                    <a:pt x="1283970" y="704850"/>
                  </a:cubicBezTo>
                  <a:cubicBezTo>
                    <a:pt x="1276318" y="701570"/>
                    <a:pt x="1265034" y="699163"/>
                    <a:pt x="1257300" y="697230"/>
                  </a:cubicBezTo>
                  <a:cubicBezTo>
                    <a:pt x="1256030" y="693420"/>
                    <a:pt x="1253490" y="689816"/>
                    <a:pt x="1253490" y="685800"/>
                  </a:cubicBezTo>
                  <a:cubicBezTo>
                    <a:pt x="1253490" y="684530"/>
                    <a:pt x="1259313" y="661825"/>
                    <a:pt x="1261110" y="659130"/>
                  </a:cubicBezTo>
                  <a:cubicBezTo>
                    <a:pt x="1264099" y="654647"/>
                    <a:pt x="1269091" y="651839"/>
                    <a:pt x="1272540" y="647700"/>
                  </a:cubicBezTo>
                  <a:cubicBezTo>
                    <a:pt x="1275471" y="644182"/>
                    <a:pt x="1276922" y="639508"/>
                    <a:pt x="1280160" y="636270"/>
                  </a:cubicBezTo>
                  <a:cubicBezTo>
                    <a:pt x="1288931" y="627499"/>
                    <a:pt x="1295171" y="627755"/>
                    <a:pt x="1306830" y="624840"/>
                  </a:cubicBezTo>
                  <a:cubicBezTo>
                    <a:pt x="1332393" y="607798"/>
                    <a:pt x="1307348" y="627874"/>
                    <a:pt x="1322070" y="605790"/>
                  </a:cubicBezTo>
                  <a:cubicBezTo>
                    <a:pt x="1325059" y="601307"/>
                    <a:pt x="1330368" y="598745"/>
                    <a:pt x="1333500" y="594360"/>
                  </a:cubicBezTo>
                  <a:cubicBezTo>
                    <a:pt x="1344239" y="579325"/>
                    <a:pt x="1342627" y="566980"/>
                    <a:pt x="1348740" y="548640"/>
                  </a:cubicBezTo>
                  <a:lnTo>
                    <a:pt x="1356360" y="525780"/>
                  </a:lnTo>
                  <a:cubicBezTo>
                    <a:pt x="1358637" y="518949"/>
                    <a:pt x="1363082" y="503818"/>
                    <a:pt x="1367790" y="499110"/>
                  </a:cubicBezTo>
                  <a:cubicBezTo>
                    <a:pt x="1370630" y="496270"/>
                    <a:pt x="1375410" y="496570"/>
                    <a:pt x="1379220" y="495300"/>
                  </a:cubicBezTo>
                  <a:cubicBezTo>
                    <a:pt x="1379972" y="494172"/>
                    <a:pt x="1393370" y="476248"/>
                    <a:pt x="1390650" y="472440"/>
                  </a:cubicBezTo>
                  <a:cubicBezTo>
                    <a:pt x="1385327" y="464988"/>
                    <a:pt x="1375410" y="462280"/>
                    <a:pt x="1367790" y="457200"/>
                  </a:cubicBezTo>
                  <a:lnTo>
                    <a:pt x="1356360" y="449580"/>
                  </a:lnTo>
                  <a:cubicBezTo>
                    <a:pt x="1342465" y="407895"/>
                    <a:pt x="1364625" y="471035"/>
                    <a:pt x="1344930" y="426720"/>
                  </a:cubicBezTo>
                  <a:cubicBezTo>
                    <a:pt x="1341668" y="419380"/>
                    <a:pt x="1339850" y="411480"/>
                    <a:pt x="1337310" y="403860"/>
                  </a:cubicBezTo>
                  <a:cubicBezTo>
                    <a:pt x="1336040" y="400050"/>
                    <a:pt x="1335728" y="395772"/>
                    <a:pt x="1333500" y="392430"/>
                  </a:cubicBezTo>
                  <a:cubicBezTo>
                    <a:pt x="1330960" y="388620"/>
                    <a:pt x="1327740" y="385184"/>
                    <a:pt x="1325880" y="381000"/>
                  </a:cubicBezTo>
                  <a:cubicBezTo>
                    <a:pt x="1322618" y="373660"/>
                    <a:pt x="1320800" y="365760"/>
                    <a:pt x="1318260" y="358140"/>
                  </a:cubicBezTo>
                  <a:cubicBezTo>
                    <a:pt x="1316990" y="354330"/>
                    <a:pt x="1316678" y="350052"/>
                    <a:pt x="1314450" y="346710"/>
                  </a:cubicBezTo>
                  <a:lnTo>
                    <a:pt x="1306830" y="335280"/>
                  </a:lnTo>
                  <a:cubicBezTo>
                    <a:pt x="1308100" y="313690"/>
                    <a:pt x="1307843" y="291956"/>
                    <a:pt x="1310640" y="270510"/>
                  </a:cubicBezTo>
                  <a:cubicBezTo>
                    <a:pt x="1311679" y="262545"/>
                    <a:pt x="1318260" y="247650"/>
                    <a:pt x="1318260" y="247650"/>
                  </a:cubicBezTo>
                  <a:cubicBezTo>
                    <a:pt x="1319530" y="237490"/>
                    <a:pt x="1320717" y="227319"/>
                    <a:pt x="1322070" y="217170"/>
                  </a:cubicBezTo>
                  <a:cubicBezTo>
                    <a:pt x="1323257" y="208269"/>
                    <a:pt x="1325880" y="199480"/>
                    <a:pt x="1325880" y="190500"/>
                  </a:cubicBezTo>
                  <a:cubicBezTo>
                    <a:pt x="1325880" y="158725"/>
                    <a:pt x="1324334" y="126945"/>
                    <a:pt x="1322070" y="95250"/>
                  </a:cubicBezTo>
                  <a:cubicBezTo>
                    <a:pt x="1321784" y="91244"/>
                    <a:pt x="1320056" y="87412"/>
                    <a:pt x="1318260" y="83820"/>
                  </a:cubicBezTo>
                  <a:cubicBezTo>
                    <a:pt x="1316212" y="79724"/>
                    <a:pt x="1312688" y="76486"/>
                    <a:pt x="1310640" y="72390"/>
                  </a:cubicBezTo>
                  <a:cubicBezTo>
                    <a:pt x="1308844" y="68798"/>
                    <a:pt x="1308626" y="64552"/>
                    <a:pt x="1306830" y="60960"/>
                  </a:cubicBezTo>
                  <a:cubicBezTo>
                    <a:pt x="1304782" y="56864"/>
                    <a:pt x="1301258" y="53626"/>
                    <a:pt x="1299210" y="49530"/>
                  </a:cubicBezTo>
                  <a:cubicBezTo>
                    <a:pt x="1297414" y="45938"/>
                    <a:pt x="1297196" y="41692"/>
                    <a:pt x="1295400" y="38100"/>
                  </a:cubicBezTo>
                  <a:cubicBezTo>
                    <a:pt x="1293352" y="34004"/>
                    <a:pt x="1292313" y="27318"/>
                    <a:pt x="1287780" y="26670"/>
                  </a:cubicBezTo>
                  <a:cubicBezTo>
                    <a:pt x="1255068" y="21997"/>
                    <a:pt x="1221729" y="24395"/>
                    <a:pt x="1188720" y="22860"/>
                  </a:cubicBezTo>
                  <a:cubicBezTo>
                    <a:pt x="1167116" y="21855"/>
                    <a:pt x="1145540" y="20320"/>
                    <a:pt x="1123950" y="19050"/>
                  </a:cubicBezTo>
                  <a:cubicBezTo>
                    <a:pt x="1116330" y="17780"/>
                    <a:pt x="1108815" y="15240"/>
                    <a:pt x="1101090" y="15240"/>
                  </a:cubicBezTo>
                  <a:cubicBezTo>
                    <a:pt x="1065500" y="15240"/>
                    <a:pt x="1042434" y="18762"/>
                    <a:pt x="1009650" y="22860"/>
                  </a:cubicBezTo>
                  <a:cubicBezTo>
                    <a:pt x="975360" y="21590"/>
                    <a:pt x="941022" y="21259"/>
                    <a:pt x="906780" y="19050"/>
                  </a:cubicBezTo>
                  <a:cubicBezTo>
                    <a:pt x="899640" y="18589"/>
                    <a:pt x="872130" y="8770"/>
                    <a:pt x="868680" y="7620"/>
                  </a:cubicBezTo>
                  <a:lnTo>
                    <a:pt x="857250" y="3810"/>
                  </a:lnTo>
                  <a:lnTo>
                    <a:pt x="845820" y="0"/>
                  </a:lnTo>
                  <a:cubicBezTo>
                    <a:pt x="819062" y="1115"/>
                    <a:pt x="755984" y="1638"/>
                    <a:pt x="720090" y="7620"/>
                  </a:cubicBezTo>
                  <a:cubicBezTo>
                    <a:pt x="716129" y="8280"/>
                    <a:pt x="712522" y="10327"/>
                    <a:pt x="708660" y="11430"/>
                  </a:cubicBezTo>
                  <a:cubicBezTo>
                    <a:pt x="703625" y="12869"/>
                    <a:pt x="698555" y="14213"/>
                    <a:pt x="693420" y="15240"/>
                  </a:cubicBezTo>
                  <a:cubicBezTo>
                    <a:pt x="680204" y="17883"/>
                    <a:pt x="656699" y="21030"/>
                    <a:pt x="643890" y="22860"/>
                  </a:cubicBezTo>
                  <a:cubicBezTo>
                    <a:pt x="582193" y="19613"/>
                    <a:pt x="574582" y="16222"/>
                    <a:pt x="518160" y="22860"/>
                  </a:cubicBezTo>
                  <a:cubicBezTo>
                    <a:pt x="514171" y="23329"/>
                    <a:pt x="510540" y="25400"/>
                    <a:pt x="506730" y="26670"/>
                  </a:cubicBezTo>
                  <a:cubicBezTo>
                    <a:pt x="504190" y="34290"/>
                    <a:pt x="504790" y="43850"/>
                    <a:pt x="499110" y="49530"/>
                  </a:cubicBezTo>
                  <a:cubicBezTo>
                    <a:pt x="495300" y="53340"/>
                    <a:pt x="491129" y="56821"/>
                    <a:pt x="487680" y="60960"/>
                  </a:cubicBezTo>
                  <a:cubicBezTo>
                    <a:pt x="484749" y="64478"/>
                    <a:pt x="483298" y="69152"/>
                    <a:pt x="480060" y="72390"/>
                  </a:cubicBezTo>
                  <a:cubicBezTo>
                    <a:pt x="473872" y="78578"/>
                    <a:pt x="460363" y="83646"/>
                    <a:pt x="453390" y="87630"/>
                  </a:cubicBezTo>
                  <a:cubicBezTo>
                    <a:pt x="444411" y="92761"/>
                    <a:pt x="434897" y="100839"/>
                    <a:pt x="426720" y="106680"/>
                  </a:cubicBezTo>
                  <a:cubicBezTo>
                    <a:pt x="422994" y="109342"/>
                    <a:pt x="419100" y="111760"/>
                    <a:pt x="415290" y="114300"/>
                  </a:cubicBezTo>
                  <a:cubicBezTo>
                    <a:pt x="388061" y="155144"/>
                    <a:pt x="430465" y="93156"/>
                    <a:pt x="396240" y="137160"/>
                  </a:cubicBezTo>
                  <a:cubicBezTo>
                    <a:pt x="390617" y="144389"/>
                    <a:pt x="386080" y="152400"/>
                    <a:pt x="381000" y="160020"/>
                  </a:cubicBezTo>
                  <a:lnTo>
                    <a:pt x="373380" y="171450"/>
                  </a:lnTo>
                  <a:cubicBezTo>
                    <a:pt x="370840" y="175260"/>
                    <a:pt x="367208" y="178536"/>
                    <a:pt x="365760" y="182880"/>
                  </a:cubicBezTo>
                  <a:cubicBezTo>
                    <a:pt x="362229" y="193472"/>
                    <a:pt x="362208" y="196877"/>
                    <a:pt x="354330" y="205740"/>
                  </a:cubicBezTo>
                  <a:cubicBezTo>
                    <a:pt x="342790" y="218723"/>
                    <a:pt x="331262" y="225206"/>
                    <a:pt x="323850" y="240030"/>
                  </a:cubicBezTo>
                  <a:cubicBezTo>
                    <a:pt x="322054" y="243622"/>
                    <a:pt x="321097" y="247585"/>
                    <a:pt x="320040" y="251460"/>
                  </a:cubicBezTo>
                  <a:cubicBezTo>
                    <a:pt x="317284" y="261564"/>
                    <a:pt x="315732" y="272005"/>
                    <a:pt x="312420" y="281940"/>
                  </a:cubicBezTo>
                  <a:cubicBezTo>
                    <a:pt x="309880" y="289560"/>
                    <a:pt x="309255" y="298117"/>
                    <a:pt x="304800" y="304800"/>
                  </a:cubicBezTo>
                  <a:cubicBezTo>
                    <a:pt x="300473" y="311290"/>
                    <a:pt x="290476" y="326744"/>
                    <a:pt x="285750" y="331470"/>
                  </a:cubicBezTo>
                  <a:cubicBezTo>
                    <a:pt x="281260" y="335960"/>
                    <a:pt x="275000" y="338410"/>
                    <a:pt x="270510" y="342900"/>
                  </a:cubicBezTo>
                  <a:cubicBezTo>
                    <a:pt x="267272" y="346138"/>
                    <a:pt x="265932" y="350908"/>
                    <a:pt x="262890" y="354330"/>
                  </a:cubicBezTo>
                  <a:cubicBezTo>
                    <a:pt x="243910" y="375683"/>
                    <a:pt x="245972" y="373229"/>
                    <a:pt x="228600" y="384810"/>
                  </a:cubicBezTo>
                  <a:cubicBezTo>
                    <a:pt x="211759" y="410072"/>
                    <a:pt x="231552" y="382001"/>
                    <a:pt x="209550" y="407670"/>
                  </a:cubicBezTo>
                  <a:cubicBezTo>
                    <a:pt x="205417" y="412491"/>
                    <a:pt x="201811" y="417743"/>
                    <a:pt x="198120" y="422910"/>
                  </a:cubicBezTo>
                  <a:cubicBezTo>
                    <a:pt x="195458" y="426636"/>
                    <a:pt x="193946" y="431325"/>
                    <a:pt x="190500" y="434340"/>
                  </a:cubicBezTo>
                  <a:cubicBezTo>
                    <a:pt x="183608" y="440371"/>
                    <a:pt x="167640" y="449580"/>
                    <a:pt x="167640" y="449580"/>
                  </a:cubicBezTo>
                  <a:cubicBezTo>
                    <a:pt x="166370" y="453390"/>
                    <a:pt x="165412" y="457319"/>
                    <a:pt x="163830" y="461010"/>
                  </a:cubicBezTo>
                  <a:cubicBezTo>
                    <a:pt x="160542" y="468682"/>
                    <a:pt x="154217" y="480928"/>
                    <a:pt x="148590" y="487680"/>
                  </a:cubicBezTo>
                  <a:cubicBezTo>
                    <a:pt x="145141" y="491819"/>
                    <a:pt x="141643" y="496121"/>
                    <a:pt x="137160" y="499110"/>
                  </a:cubicBezTo>
                  <a:cubicBezTo>
                    <a:pt x="133818" y="501338"/>
                    <a:pt x="129540" y="501650"/>
                    <a:pt x="125730" y="502920"/>
                  </a:cubicBezTo>
                  <a:cubicBezTo>
                    <a:pt x="115570" y="533400"/>
                    <a:pt x="130810" y="497840"/>
                    <a:pt x="110490" y="518160"/>
                  </a:cubicBezTo>
                  <a:cubicBezTo>
                    <a:pt x="108668" y="519982"/>
                    <a:pt x="102903" y="544698"/>
                    <a:pt x="102870" y="544830"/>
                  </a:cubicBezTo>
                  <a:cubicBezTo>
                    <a:pt x="103492" y="569715"/>
                    <a:pt x="98840" y="667665"/>
                    <a:pt x="110490" y="720090"/>
                  </a:cubicBezTo>
                  <a:cubicBezTo>
                    <a:pt x="111361" y="724010"/>
                    <a:pt x="113030" y="727710"/>
                    <a:pt x="114300" y="731520"/>
                  </a:cubicBezTo>
                  <a:cubicBezTo>
                    <a:pt x="115570" y="755650"/>
                    <a:pt x="115922" y="779846"/>
                    <a:pt x="118110" y="803910"/>
                  </a:cubicBezTo>
                  <a:cubicBezTo>
                    <a:pt x="119174" y="815615"/>
                    <a:pt x="124474" y="816638"/>
                    <a:pt x="129540" y="826770"/>
                  </a:cubicBezTo>
                  <a:cubicBezTo>
                    <a:pt x="145314" y="858318"/>
                    <a:pt x="119132" y="816873"/>
                    <a:pt x="140970" y="849630"/>
                  </a:cubicBezTo>
                  <a:cubicBezTo>
                    <a:pt x="142240" y="854710"/>
                    <a:pt x="143341" y="859835"/>
                    <a:pt x="144780" y="864870"/>
                  </a:cubicBezTo>
                  <a:cubicBezTo>
                    <a:pt x="145883" y="868732"/>
                    <a:pt x="148092" y="872315"/>
                    <a:pt x="148590" y="876300"/>
                  </a:cubicBezTo>
                  <a:cubicBezTo>
                    <a:pt x="151913" y="902884"/>
                    <a:pt x="156210" y="956310"/>
                    <a:pt x="156210" y="956310"/>
                  </a:cubicBezTo>
                  <a:cubicBezTo>
                    <a:pt x="154940" y="974090"/>
                    <a:pt x="156723" y="992357"/>
                    <a:pt x="152400" y="1009650"/>
                  </a:cubicBezTo>
                  <a:cubicBezTo>
                    <a:pt x="150179" y="1018535"/>
                    <a:pt x="140056" y="1023822"/>
                    <a:pt x="137160" y="1032510"/>
                  </a:cubicBezTo>
                  <a:cubicBezTo>
                    <a:pt x="130454" y="1052628"/>
                    <a:pt x="135578" y="1040598"/>
                    <a:pt x="118110" y="1066800"/>
                  </a:cubicBezTo>
                  <a:cubicBezTo>
                    <a:pt x="115570" y="1070610"/>
                    <a:pt x="114153" y="1075483"/>
                    <a:pt x="110490" y="1078230"/>
                  </a:cubicBezTo>
                  <a:cubicBezTo>
                    <a:pt x="107038" y="1080819"/>
                    <a:pt x="89391" y="1094494"/>
                    <a:pt x="83820" y="1097280"/>
                  </a:cubicBezTo>
                  <a:cubicBezTo>
                    <a:pt x="77730" y="1100325"/>
                    <a:pt x="62847" y="1103272"/>
                    <a:pt x="57150" y="1104900"/>
                  </a:cubicBezTo>
                  <a:cubicBezTo>
                    <a:pt x="30888" y="1112403"/>
                    <a:pt x="64115" y="1105644"/>
                    <a:pt x="22860" y="1112520"/>
                  </a:cubicBezTo>
                  <a:cubicBezTo>
                    <a:pt x="19050" y="1115060"/>
                    <a:pt x="14668" y="1116902"/>
                    <a:pt x="11430" y="1120140"/>
                  </a:cubicBezTo>
                  <a:cubicBezTo>
                    <a:pt x="4044" y="1127526"/>
                    <a:pt x="3099" y="1133704"/>
                    <a:pt x="0" y="1143000"/>
                  </a:cubicBezTo>
                  <a:cubicBezTo>
                    <a:pt x="33393" y="1176393"/>
                    <a:pt x="-7472" y="1134034"/>
                    <a:pt x="19050" y="1165860"/>
                  </a:cubicBezTo>
                  <a:cubicBezTo>
                    <a:pt x="22499" y="1169999"/>
                    <a:pt x="27172" y="1173037"/>
                    <a:pt x="30480" y="1177290"/>
                  </a:cubicBezTo>
                  <a:cubicBezTo>
                    <a:pt x="57150" y="1211580"/>
                    <a:pt x="36195" y="1188720"/>
                    <a:pt x="53340" y="1211580"/>
                  </a:cubicBezTo>
                  <a:cubicBezTo>
                    <a:pt x="57150" y="1216660"/>
                    <a:pt x="61405" y="1221435"/>
                    <a:pt x="64770" y="1226820"/>
                  </a:cubicBezTo>
                  <a:cubicBezTo>
                    <a:pt x="67780" y="1231636"/>
                    <a:pt x="67846" y="1238652"/>
                    <a:pt x="72390" y="1242060"/>
                  </a:cubicBezTo>
                  <a:cubicBezTo>
                    <a:pt x="86403" y="1252570"/>
                    <a:pt x="131712" y="1252719"/>
                    <a:pt x="140970" y="1253490"/>
                  </a:cubicBezTo>
                  <a:cubicBezTo>
                    <a:pt x="179770" y="1266423"/>
                    <a:pt x="160319" y="1261110"/>
                    <a:pt x="243840" y="1261110"/>
                  </a:cubicBezTo>
                  <a:cubicBezTo>
                    <a:pt x="266987" y="1261110"/>
                    <a:pt x="306344" y="1256282"/>
                    <a:pt x="331470" y="1253490"/>
                  </a:cubicBezTo>
                  <a:cubicBezTo>
                    <a:pt x="375920" y="1254760"/>
                    <a:pt x="420470" y="1254055"/>
                    <a:pt x="464820" y="1257300"/>
                  </a:cubicBezTo>
                  <a:cubicBezTo>
                    <a:pt x="472831" y="1257886"/>
                    <a:pt x="487680" y="1264920"/>
                    <a:pt x="487680" y="1264920"/>
                  </a:cubicBezTo>
                  <a:cubicBezTo>
                    <a:pt x="519667" y="1288910"/>
                    <a:pt x="484898" y="1266258"/>
                    <a:pt x="521970" y="1280160"/>
                  </a:cubicBezTo>
                  <a:cubicBezTo>
                    <a:pt x="526259" y="1281768"/>
                    <a:pt x="546967" y="1298254"/>
                    <a:pt x="548640" y="1299210"/>
                  </a:cubicBezTo>
                  <a:cubicBezTo>
                    <a:pt x="552127" y="1301203"/>
                    <a:pt x="556379" y="1301438"/>
                    <a:pt x="560070" y="1303020"/>
                  </a:cubicBezTo>
                  <a:cubicBezTo>
                    <a:pt x="583097" y="1312889"/>
                    <a:pt x="567608" y="1307328"/>
                    <a:pt x="586740" y="1318260"/>
                  </a:cubicBezTo>
                  <a:cubicBezTo>
                    <a:pt x="591671" y="1321078"/>
                    <a:pt x="597049" y="1323062"/>
                    <a:pt x="601980" y="1325880"/>
                  </a:cubicBezTo>
                  <a:cubicBezTo>
                    <a:pt x="632215" y="1343157"/>
                    <a:pt x="593320" y="1322416"/>
                    <a:pt x="624840" y="1344930"/>
                  </a:cubicBezTo>
                  <a:cubicBezTo>
                    <a:pt x="629462" y="1348231"/>
                    <a:pt x="635149" y="1349732"/>
                    <a:pt x="640080" y="1352550"/>
                  </a:cubicBezTo>
                  <a:cubicBezTo>
                    <a:pt x="658887" y="1363297"/>
                    <a:pt x="644944" y="1357971"/>
                    <a:pt x="666750" y="1371600"/>
                  </a:cubicBezTo>
                  <a:cubicBezTo>
                    <a:pt x="671566" y="1374610"/>
                    <a:pt x="676910" y="1376680"/>
                    <a:pt x="681990" y="1379220"/>
                  </a:cubicBezTo>
                  <a:cubicBezTo>
                    <a:pt x="687495" y="1395735"/>
                    <a:pt x="690232" y="1398465"/>
                    <a:pt x="681990" y="1421130"/>
                  </a:cubicBezTo>
                  <a:cubicBezTo>
                    <a:pt x="680149" y="1426194"/>
                    <a:pt x="674009" y="1428421"/>
                    <a:pt x="670560" y="1432560"/>
                  </a:cubicBezTo>
                  <a:cubicBezTo>
                    <a:pt x="667629" y="1436078"/>
                    <a:pt x="664800" y="1439806"/>
                    <a:pt x="662940" y="1443990"/>
                  </a:cubicBezTo>
                  <a:cubicBezTo>
                    <a:pt x="659678" y="1451330"/>
                    <a:pt x="657860" y="1459230"/>
                    <a:pt x="655320" y="1466850"/>
                  </a:cubicBezTo>
                  <a:lnTo>
                    <a:pt x="651510" y="1478280"/>
                  </a:lnTo>
                  <a:cubicBezTo>
                    <a:pt x="648991" y="1533687"/>
                    <a:pt x="654197" y="1541265"/>
                    <a:pt x="643890" y="1577340"/>
                  </a:cubicBezTo>
                  <a:cubicBezTo>
                    <a:pt x="635553" y="1606520"/>
                    <a:pt x="645818" y="1570144"/>
                    <a:pt x="632460" y="1600200"/>
                  </a:cubicBezTo>
                  <a:cubicBezTo>
                    <a:pt x="629198" y="1607540"/>
                    <a:pt x="627380" y="1615440"/>
                    <a:pt x="624840" y="1623060"/>
                  </a:cubicBezTo>
                  <a:lnTo>
                    <a:pt x="621030" y="1634490"/>
                  </a:lnTo>
                  <a:cubicBezTo>
                    <a:pt x="622300" y="1654810"/>
                    <a:pt x="623678" y="1675124"/>
                    <a:pt x="624840" y="1695450"/>
                  </a:cubicBezTo>
                  <a:cubicBezTo>
                    <a:pt x="626219" y="1719574"/>
                    <a:pt x="625385" y="1743898"/>
                    <a:pt x="628650" y="1767840"/>
                  </a:cubicBezTo>
                  <a:cubicBezTo>
                    <a:pt x="629615" y="1774915"/>
                    <a:pt x="644380" y="1786432"/>
                    <a:pt x="647700" y="1790700"/>
                  </a:cubicBezTo>
                  <a:cubicBezTo>
                    <a:pt x="653323" y="1797929"/>
                    <a:pt x="657860" y="1805940"/>
                    <a:pt x="662940" y="1813560"/>
                  </a:cubicBezTo>
                  <a:cubicBezTo>
                    <a:pt x="662953" y="1813579"/>
                    <a:pt x="678180" y="1836420"/>
                    <a:pt x="678180" y="1836420"/>
                  </a:cubicBezTo>
                  <a:cubicBezTo>
                    <a:pt x="681990" y="1842770"/>
                    <a:pt x="685167" y="1849546"/>
                    <a:pt x="689610" y="1855470"/>
                  </a:cubicBezTo>
                  <a:cubicBezTo>
                    <a:pt x="692843" y="1859781"/>
                    <a:pt x="697230" y="1863090"/>
                    <a:pt x="701040" y="1866900"/>
                  </a:cubicBezTo>
                  <a:cubicBezTo>
                    <a:pt x="710617" y="1895630"/>
                    <a:pt x="696585" y="1861331"/>
                    <a:pt x="716280" y="1885950"/>
                  </a:cubicBezTo>
                  <a:cubicBezTo>
                    <a:pt x="718789" y="1889086"/>
                    <a:pt x="718140" y="1893869"/>
                    <a:pt x="720090" y="1897380"/>
                  </a:cubicBezTo>
                  <a:cubicBezTo>
                    <a:pt x="741925" y="1936682"/>
                    <a:pt x="730519" y="1905807"/>
                    <a:pt x="739140" y="1931670"/>
                  </a:cubicBezTo>
                  <a:cubicBezTo>
                    <a:pt x="734385" y="1979224"/>
                    <a:pt x="730277" y="2002006"/>
                    <a:pt x="739140" y="2057400"/>
                  </a:cubicBezTo>
                  <a:cubicBezTo>
                    <a:pt x="739863" y="2061922"/>
                    <a:pt x="746386" y="2063160"/>
                    <a:pt x="750570" y="2065020"/>
                  </a:cubicBezTo>
                  <a:cubicBezTo>
                    <a:pt x="769350" y="2073367"/>
                    <a:pt x="783043" y="2074845"/>
                    <a:pt x="803910" y="2076450"/>
                  </a:cubicBezTo>
                  <a:cubicBezTo>
                    <a:pt x="826738" y="2078206"/>
                    <a:pt x="849657" y="2078569"/>
                    <a:pt x="872490" y="2080260"/>
                  </a:cubicBezTo>
                  <a:cubicBezTo>
                    <a:pt x="883959" y="2081110"/>
                    <a:pt x="895319" y="2083115"/>
                    <a:pt x="906780" y="2084070"/>
                  </a:cubicBezTo>
                  <a:cubicBezTo>
                    <a:pt x="925806" y="2085656"/>
                    <a:pt x="944894" y="2086416"/>
                    <a:pt x="963930" y="2087880"/>
                  </a:cubicBezTo>
                  <a:cubicBezTo>
                    <a:pt x="977916" y="2088956"/>
                    <a:pt x="991857" y="2090571"/>
                    <a:pt x="1005840" y="2091690"/>
                  </a:cubicBezTo>
                  <a:lnTo>
                    <a:pt x="1059180" y="2095500"/>
                  </a:lnTo>
                  <a:cubicBezTo>
                    <a:pt x="1070610" y="2094230"/>
                    <a:pt x="1082145" y="2093689"/>
                    <a:pt x="1093470" y="2091690"/>
                  </a:cubicBezTo>
                  <a:cubicBezTo>
                    <a:pt x="1103783" y="2089870"/>
                    <a:pt x="1113681" y="2086124"/>
                    <a:pt x="1123950" y="2084070"/>
                  </a:cubicBezTo>
                  <a:cubicBezTo>
                    <a:pt x="1130300" y="2082800"/>
                    <a:pt x="1136718" y="2081831"/>
                    <a:pt x="1143000" y="2080260"/>
                  </a:cubicBezTo>
                  <a:cubicBezTo>
                    <a:pt x="1146896" y="2079286"/>
                    <a:pt x="1150568" y="2077553"/>
                    <a:pt x="1154430" y="2076450"/>
                  </a:cubicBezTo>
                  <a:cubicBezTo>
                    <a:pt x="1159465" y="2075011"/>
                    <a:pt x="1164654" y="2074145"/>
                    <a:pt x="1169670" y="2072640"/>
                  </a:cubicBezTo>
                  <a:cubicBezTo>
                    <a:pt x="1177363" y="2070332"/>
                    <a:pt x="1184499" y="2065172"/>
                    <a:pt x="1192530" y="2065020"/>
                  </a:cubicBezTo>
                  <a:lnTo>
                    <a:pt x="1657350" y="2057400"/>
                  </a:lnTo>
                  <a:cubicBezTo>
                    <a:pt x="1666240" y="2056130"/>
                    <a:pt x="1675270" y="2055609"/>
                    <a:pt x="1684020" y="2053590"/>
                  </a:cubicBezTo>
                  <a:lnTo>
                    <a:pt x="1718310" y="2042160"/>
                  </a:lnTo>
                  <a:cubicBezTo>
                    <a:pt x="1722120" y="2040890"/>
                    <a:pt x="1725802" y="2039138"/>
                    <a:pt x="1729740" y="2038350"/>
                  </a:cubicBezTo>
                  <a:cubicBezTo>
                    <a:pt x="1736090" y="2037080"/>
                    <a:pt x="1742468" y="2035945"/>
                    <a:pt x="1748790" y="2034540"/>
                  </a:cubicBezTo>
                  <a:cubicBezTo>
                    <a:pt x="1767321" y="2030422"/>
                    <a:pt x="1773555" y="2040890"/>
                    <a:pt x="1779270" y="2038350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4800" y="1524000"/>
            <a:ext cx="5334000" cy="4124546"/>
            <a:chOff x="3166953" y="1295400"/>
            <a:chExt cx="5949615" cy="460057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953" y="1295400"/>
              <a:ext cx="5949615" cy="4600574"/>
            </a:xfrm>
            <a:prstGeom prst="rect">
              <a:avLst/>
            </a:prstGeom>
          </p:spPr>
        </p:pic>
        <p:sp>
          <p:nvSpPr>
            <p:cNvPr id="14" name="Freeform 13"/>
            <p:cNvSpPr/>
            <p:nvPr/>
          </p:nvSpPr>
          <p:spPr>
            <a:xfrm>
              <a:off x="6557010" y="3745230"/>
              <a:ext cx="1847850" cy="2095500"/>
            </a:xfrm>
            <a:custGeom>
              <a:avLst/>
              <a:gdLst>
                <a:gd name="connsiteX0" fmla="*/ 1779270 w 1847850"/>
                <a:gd name="connsiteY0" fmla="*/ 2038350 h 2095500"/>
                <a:gd name="connsiteX1" fmla="*/ 1783080 w 1847850"/>
                <a:gd name="connsiteY1" fmla="*/ 2019300 h 2095500"/>
                <a:gd name="connsiteX2" fmla="*/ 1798320 w 1847850"/>
                <a:gd name="connsiteY2" fmla="*/ 1996440 h 2095500"/>
                <a:gd name="connsiteX3" fmla="*/ 1805940 w 1847850"/>
                <a:gd name="connsiteY3" fmla="*/ 1985010 h 2095500"/>
                <a:gd name="connsiteX4" fmla="*/ 1809750 w 1847850"/>
                <a:gd name="connsiteY4" fmla="*/ 1973580 h 2095500"/>
                <a:gd name="connsiteX5" fmla="*/ 1824990 w 1847850"/>
                <a:gd name="connsiteY5" fmla="*/ 1950720 h 2095500"/>
                <a:gd name="connsiteX6" fmla="*/ 1832610 w 1847850"/>
                <a:gd name="connsiteY6" fmla="*/ 1939290 h 2095500"/>
                <a:gd name="connsiteX7" fmla="*/ 1840230 w 1847850"/>
                <a:gd name="connsiteY7" fmla="*/ 1912620 h 2095500"/>
                <a:gd name="connsiteX8" fmla="*/ 1847850 w 1847850"/>
                <a:gd name="connsiteY8" fmla="*/ 1901190 h 2095500"/>
                <a:gd name="connsiteX9" fmla="*/ 1836420 w 1847850"/>
                <a:gd name="connsiteY9" fmla="*/ 1893570 h 2095500"/>
                <a:gd name="connsiteX10" fmla="*/ 1813560 w 1847850"/>
                <a:gd name="connsiteY10" fmla="*/ 1897380 h 2095500"/>
                <a:gd name="connsiteX11" fmla="*/ 1756410 w 1847850"/>
                <a:gd name="connsiteY11" fmla="*/ 1901190 h 2095500"/>
                <a:gd name="connsiteX12" fmla="*/ 1733550 w 1847850"/>
                <a:gd name="connsiteY12" fmla="*/ 1905000 h 2095500"/>
                <a:gd name="connsiteX13" fmla="*/ 1588770 w 1847850"/>
                <a:gd name="connsiteY13" fmla="*/ 1912620 h 2095500"/>
                <a:gd name="connsiteX14" fmla="*/ 1455420 w 1847850"/>
                <a:gd name="connsiteY14" fmla="*/ 1912620 h 2095500"/>
                <a:gd name="connsiteX15" fmla="*/ 1421130 w 1847850"/>
                <a:gd name="connsiteY15" fmla="*/ 1897380 h 2095500"/>
                <a:gd name="connsiteX16" fmla="*/ 1409700 w 1847850"/>
                <a:gd name="connsiteY16" fmla="*/ 1893570 h 2095500"/>
                <a:gd name="connsiteX17" fmla="*/ 1394460 w 1847850"/>
                <a:gd name="connsiteY17" fmla="*/ 1882140 h 2095500"/>
                <a:gd name="connsiteX18" fmla="*/ 1371600 w 1847850"/>
                <a:gd name="connsiteY18" fmla="*/ 1863090 h 2095500"/>
                <a:gd name="connsiteX19" fmla="*/ 1356360 w 1847850"/>
                <a:gd name="connsiteY19" fmla="*/ 1840230 h 2095500"/>
                <a:gd name="connsiteX20" fmla="*/ 1341120 w 1847850"/>
                <a:gd name="connsiteY20" fmla="*/ 1794510 h 2095500"/>
                <a:gd name="connsiteX21" fmla="*/ 1337310 w 1847850"/>
                <a:gd name="connsiteY21" fmla="*/ 1783080 h 2095500"/>
                <a:gd name="connsiteX22" fmla="*/ 1333500 w 1847850"/>
                <a:gd name="connsiteY22" fmla="*/ 1771650 h 2095500"/>
                <a:gd name="connsiteX23" fmla="*/ 1325880 w 1847850"/>
                <a:gd name="connsiteY23" fmla="*/ 1760220 h 2095500"/>
                <a:gd name="connsiteX24" fmla="*/ 1291590 w 1847850"/>
                <a:gd name="connsiteY24" fmla="*/ 1733550 h 2095500"/>
                <a:gd name="connsiteX25" fmla="*/ 1264920 w 1847850"/>
                <a:gd name="connsiteY25" fmla="*/ 1722120 h 2095500"/>
                <a:gd name="connsiteX26" fmla="*/ 1253490 w 1847850"/>
                <a:gd name="connsiteY26" fmla="*/ 1710690 h 2095500"/>
                <a:gd name="connsiteX27" fmla="*/ 1238250 w 1847850"/>
                <a:gd name="connsiteY27" fmla="*/ 1706880 h 2095500"/>
                <a:gd name="connsiteX28" fmla="*/ 1215390 w 1847850"/>
                <a:gd name="connsiteY28" fmla="*/ 1699260 h 2095500"/>
                <a:gd name="connsiteX29" fmla="*/ 1203960 w 1847850"/>
                <a:gd name="connsiteY29" fmla="*/ 1695450 h 2095500"/>
                <a:gd name="connsiteX30" fmla="*/ 1188720 w 1847850"/>
                <a:gd name="connsiteY30" fmla="*/ 1668780 h 2095500"/>
                <a:gd name="connsiteX31" fmla="*/ 1184910 w 1847850"/>
                <a:gd name="connsiteY31" fmla="*/ 1657350 h 2095500"/>
                <a:gd name="connsiteX32" fmla="*/ 1181100 w 1847850"/>
                <a:gd name="connsiteY32" fmla="*/ 1604010 h 2095500"/>
                <a:gd name="connsiteX33" fmla="*/ 1177290 w 1847850"/>
                <a:gd name="connsiteY33" fmla="*/ 1577340 h 2095500"/>
                <a:gd name="connsiteX34" fmla="*/ 1173480 w 1847850"/>
                <a:gd name="connsiteY34" fmla="*/ 1520190 h 2095500"/>
                <a:gd name="connsiteX35" fmla="*/ 1165860 w 1847850"/>
                <a:gd name="connsiteY35" fmla="*/ 1489710 h 2095500"/>
                <a:gd name="connsiteX36" fmla="*/ 1162050 w 1847850"/>
                <a:gd name="connsiteY36" fmla="*/ 1474470 h 2095500"/>
                <a:gd name="connsiteX37" fmla="*/ 1154430 w 1847850"/>
                <a:gd name="connsiteY37" fmla="*/ 1463040 h 2095500"/>
                <a:gd name="connsiteX38" fmla="*/ 1139190 w 1847850"/>
                <a:gd name="connsiteY38" fmla="*/ 1443990 h 2095500"/>
                <a:gd name="connsiteX39" fmla="*/ 1131570 w 1847850"/>
                <a:gd name="connsiteY39" fmla="*/ 1432560 h 2095500"/>
                <a:gd name="connsiteX40" fmla="*/ 1120140 w 1847850"/>
                <a:gd name="connsiteY40" fmla="*/ 1417320 h 2095500"/>
                <a:gd name="connsiteX41" fmla="*/ 1116330 w 1847850"/>
                <a:gd name="connsiteY41" fmla="*/ 1405890 h 2095500"/>
                <a:gd name="connsiteX42" fmla="*/ 1108710 w 1847850"/>
                <a:gd name="connsiteY42" fmla="*/ 1394460 h 2095500"/>
                <a:gd name="connsiteX43" fmla="*/ 1101090 w 1847850"/>
                <a:gd name="connsiteY43" fmla="*/ 1371600 h 2095500"/>
                <a:gd name="connsiteX44" fmla="*/ 1097280 w 1847850"/>
                <a:gd name="connsiteY44" fmla="*/ 1360170 h 2095500"/>
                <a:gd name="connsiteX45" fmla="*/ 1093470 w 1847850"/>
                <a:gd name="connsiteY45" fmla="*/ 1348740 h 2095500"/>
                <a:gd name="connsiteX46" fmla="*/ 1085850 w 1847850"/>
                <a:gd name="connsiteY46" fmla="*/ 1318260 h 2095500"/>
                <a:gd name="connsiteX47" fmla="*/ 1093470 w 1847850"/>
                <a:gd name="connsiteY47" fmla="*/ 1261110 h 2095500"/>
                <a:gd name="connsiteX48" fmla="*/ 1112520 w 1847850"/>
                <a:gd name="connsiteY48" fmla="*/ 1238250 h 2095500"/>
                <a:gd name="connsiteX49" fmla="*/ 1127760 w 1847850"/>
                <a:gd name="connsiteY49" fmla="*/ 1211580 h 2095500"/>
                <a:gd name="connsiteX50" fmla="*/ 1135380 w 1847850"/>
                <a:gd name="connsiteY50" fmla="*/ 1200150 h 2095500"/>
                <a:gd name="connsiteX51" fmla="*/ 1143000 w 1847850"/>
                <a:gd name="connsiteY51" fmla="*/ 1177290 h 2095500"/>
                <a:gd name="connsiteX52" fmla="*/ 1146810 w 1847850"/>
                <a:gd name="connsiteY52" fmla="*/ 1165860 h 2095500"/>
                <a:gd name="connsiteX53" fmla="*/ 1150620 w 1847850"/>
                <a:gd name="connsiteY53" fmla="*/ 1143000 h 2095500"/>
                <a:gd name="connsiteX54" fmla="*/ 1158240 w 1847850"/>
                <a:gd name="connsiteY54" fmla="*/ 1120140 h 2095500"/>
                <a:gd name="connsiteX55" fmla="*/ 1162050 w 1847850"/>
                <a:gd name="connsiteY55" fmla="*/ 1108710 h 2095500"/>
                <a:gd name="connsiteX56" fmla="*/ 1169670 w 1847850"/>
                <a:gd name="connsiteY56" fmla="*/ 1093470 h 2095500"/>
                <a:gd name="connsiteX57" fmla="*/ 1184910 w 1847850"/>
                <a:gd name="connsiteY57" fmla="*/ 1070610 h 2095500"/>
                <a:gd name="connsiteX58" fmla="*/ 1200150 w 1847850"/>
                <a:gd name="connsiteY58" fmla="*/ 1051560 h 2095500"/>
                <a:gd name="connsiteX59" fmla="*/ 1245870 w 1847850"/>
                <a:gd name="connsiteY59" fmla="*/ 1009650 h 2095500"/>
                <a:gd name="connsiteX60" fmla="*/ 1257300 w 1847850"/>
                <a:gd name="connsiteY60" fmla="*/ 1002030 h 2095500"/>
                <a:gd name="connsiteX61" fmla="*/ 1287780 w 1847850"/>
                <a:gd name="connsiteY61" fmla="*/ 994410 h 2095500"/>
                <a:gd name="connsiteX62" fmla="*/ 1379220 w 1847850"/>
                <a:gd name="connsiteY62" fmla="*/ 994410 h 2095500"/>
                <a:gd name="connsiteX63" fmla="*/ 1386840 w 1847850"/>
                <a:gd name="connsiteY63" fmla="*/ 982980 h 2095500"/>
                <a:gd name="connsiteX64" fmla="*/ 1379220 w 1847850"/>
                <a:gd name="connsiteY64" fmla="*/ 956310 h 2095500"/>
                <a:gd name="connsiteX65" fmla="*/ 1371600 w 1847850"/>
                <a:gd name="connsiteY65" fmla="*/ 944880 h 2095500"/>
                <a:gd name="connsiteX66" fmla="*/ 1360170 w 1847850"/>
                <a:gd name="connsiteY66" fmla="*/ 906780 h 2095500"/>
                <a:gd name="connsiteX67" fmla="*/ 1356360 w 1847850"/>
                <a:gd name="connsiteY67" fmla="*/ 895350 h 2095500"/>
                <a:gd name="connsiteX68" fmla="*/ 1352550 w 1847850"/>
                <a:gd name="connsiteY68" fmla="*/ 803910 h 2095500"/>
                <a:gd name="connsiteX69" fmla="*/ 1333500 w 1847850"/>
                <a:gd name="connsiteY69" fmla="*/ 769620 h 2095500"/>
                <a:gd name="connsiteX70" fmla="*/ 1325880 w 1847850"/>
                <a:gd name="connsiteY70" fmla="*/ 754380 h 2095500"/>
                <a:gd name="connsiteX71" fmla="*/ 1310640 w 1847850"/>
                <a:gd name="connsiteY71" fmla="*/ 720090 h 2095500"/>
                <a:gd name="connsiteX72" fmla="*/ 1299210 w 1847850"/>
                <a:gd name="connsiteY72" fmla="*/ 712470 h 2095500"/>
                <a:gd name="connsiteX73" fmla="*/ 1283970 w 1847850"/>
                <a:gd name="connsiteY73" fmla="*/ 704850 h 2095500"/>
                <a:gd name="connsiteX74" fmla="*/ 1257300 w 1847850"/>
                <a:gd name="connsiteY74" fmla="*/ 697230 h 2095500"/>
                <a:gd name="connsiteX75" fmla="*/ 1253490 w 1847850"/>
                <a:gd name="connsiteY75" fmla="*/ 685800 h 2095500"/>
                <a:gd name="connsiteX76" fmla="*/ 1261110 w 1847850"/>
                <a:gd name="connsiteY76" fmla="*/ 659130 h 2095500"/>
                <a:gd name="connsiteX77" fmla="*/ 1272540 w 1847850"/>
                <a:gd name="connsiteY77" fmla="*/ 647700 h 2095500"/>
                <a:gd name="connsiteX78" fmla="*/ 1280160 w 1847850"/>
                <a:gd name="connsiteY78" fmla="*/ 636270 h 2095500"/>
                <a:gd name="connsiteX79" fmla="*/ 1306830 w 1847850"/>
                <a:gd name="connsiteY79" fmla="*/ 624840 h 2095500"/>
                <a:gd name="connsiteX80" fmla="*/ 1322070 w 1847850"/>
                <a:gd name="connsiteY80" fmla="*/ 605790 h 2095500"/>
                <a:gd name="connsiteX81" fmla="*/ 1333500 w 1847850"/>
                <a:gd name="connsiteY81" fmla="*/ 594360 h 2095500"/>
                <a:gd name="connsiteX82" fmla="*/ 1348740 w 1847850"/>
                <a:gd name="connsiteY82" fmla="*/ 548640 h 2095500"/>
                <a:gd name="connsiteX83" fmla="*/ 1356360 w 1847850"/>
                <a:gd name="connsiteY83" fmla="*/ 525780 h 2095500"/>
                <a:gd name="connsiteX84" fmla="*/ 1367790 w 1847850"/>
                <a:gd name="connsiteY84" fmla="*/ 499110 h 2095500"/>
                <a:gd name="connsiteX85" fmla="*/ 1379220 w 1847850"/>
                <a:gd name="connsiteY85" fmla="*/ 495300 h 2095500"/>
                <a:gd name="connsiteX86" fmla="*/ 1390650 w 1847850"/>
                <a:gd name="connsiteY86" fmla="*/ 472440 h 2095500"/>
                <a:gd name="connsiteX87" fmla="*/ 1367790 w 1847850"/>
                <a:gd name="connsiteY87" fmla="*/ 457200 h 2095500"/>
                <a:gd name="connsiteX88" fmla="*/ 1356360 w 1847850"/>
                <a:gd name="connsiteY88" fmla="*/ 449580 h 2095500"/>
                <a:gd name="connsiteX89" fmla="*/ 1344930 w 1847850"/>
                <a:gd name="connsiteY89" fmla="*/ 426720 h 2095500"/>
                <a:gd name="connsiteX90" fmla="*/ 1337310 w 1847850"/>
                <a:gd name="connsiteY90" fmla="*/ 403860 h 2095500"/>
                <a:gd name="connsiteX91" fmla="*/ 1333500 w 1847850"/>
                <a:gd name="connsiteY91" fmla="*/ 392430 h 2095500"/>
                <a:gd name="connsiteX92" fmla="*/ 1325880 w 1847850"/>
                <a:gd name="connsiteY92" fmla="*/ 381000 h 2095500"/>
                <a:gd name="connsiteX93" fmla="*/ 1318260 w 1847850"/>
                <a:gd name="connsiteY93" fmla="*/ 358140 h 2095500"/>
                <a:gd name="connsiteX94" fmla="*/ 1314450 w 1847850"/>
                <a:gd name="connsiteY94" fmla="*/ 346710 h 2095500"/>
                <a:gd name="connsiteX95" fmla="*/ 1306830 w 1847850"/>
                <a:gd name="connsiteY95" fmla="*/ 335280 h 2095500"/>
                <a:gd name="connsiteX96" fmla="*/ 1310640 w 1847850"/>
                <a:gd name="connsiteY96" fmla="*/ 270510 h 2095500"/>
                <a:gd name="connsiteX97" fmla="*/ 1318260 w 1847850"/>
                <a:gd name="connsiteY97" fmla="*/ 247650 h 2095500"/>
                <a:gd name="connsiteX98" fmla="*/ 1322070 w 1847850"/>
                <a:gd name="connsiteY98" fmla="*/ 217170 h 2095500"/>
                <a:gd name="connsiteX99" fmla="*/ 1325880 w 1847850"/>
                <a:gd name="connsiteY99" fmla="*/ 190500 h 2095500"/>
                <a:gd name="connsiteX100" fmla="*/ 1322070 w 1847850"/>
                <a:gd name="connsiteY100" fmla="*/ 95250 h 2095500"/>
                <a:gd name="connsiteX101" fmla="*/ 1318260 w 1847850"/>
                <a:gd name="connsiteY101" fmla="*/ 83820 h 2095500"/>
                <a:gd name="connsiteX102" fmla="*/ 1310640 w 1847850"/>
                <a:gd name="connsiteY102" fmla="*/ 72390 h 2095500"/>
                <a:gd name="connsiteX103" fmla="*/ 1306830 w 1847850"/>
                <a:gd name="connsiteY103" fmla="*/ 60960 h 2095500"/>
                <a:gd name="connsiteX104" fmla="*/ 1299210 w 1847850"/>
                <a:gd name="connsiteY104" fmla="*/ 49530 h 2095500"/>
                <a:gd name="connsiteX105" fmla="*/ 1295400 w 1847850"/>
                <a:gd name="connsiteY105" fmla="*/ 38100 h 2095500"/>
                <a:gd name="connsiteX106" fmla="*/ 1287780 w 1847850"/>
                <a:gd name="connsiteY106" fmla="*/ 26670 h 2095500"/>
                <a:gd name="connsiteX107" fmla="*/ 1188720 w 1847850"/>
                <a:gd name="connsiteY107" fmla="*/ 22860 h 2095500"/>
                <a:gd name="connsiteX108" fmla="*/ 1123950 w 1847850"/>
                <a:gd name="connsiteY108" fmla="*/ 19050 h 2095500"/>
                <a:gd name="connsiteX109" fmla="*/ 1101090 w 1847850"/>
                <a:gd name="connsiteY109" fmla="*/ 15240 h 2095500"/>
                <a:gd name="connsiteX110" fmla="*/ 1009650 w 1847850"/>
                <a:gd name="connsiteY110" fmla="*/ 22860 h 2095500"/>
                <a:gd name="connsiteX111" fmla="*/ 906780 w 1847850"/>
                <a:gd name="connsiteY111" fmla="*/ 19050 h 2095500"/>
                <a:gd name="connsiteX112" fmla="*/ 868680 w 1847850"/>
                <a:gd name="connsiteY112" fmla="*/ 7620 h 2095500"/>
                <a:gd name="connsiteX113" fmla="*/ 857250 w 1847850"/>
                <a:gd name="connsiteY113" fmla="*/ 3810 h 2095500"/>
                <a:gd name="connsiteX114" fmla="*/ 845820 w 1847850"/>
                <a:gd name="connsiteY114" fmla="*/ 0 h 2095500"/>
                <a:gd name="connsiteX115" fmla="*/ 720090 w 1847850"/>
                <a:gd name="connsiteY115" fmla="*/ 7620 h 2095500"/>
                <a:gd name="connsiteX116" fmla="*/ 708660 w 1847850"/>
                <a:gd name="connsiteY116" fmla="*/ 11430 h 2095500"/>
                <a:gd name="connsiteX117" fmla="*/ 693420 w 1847850"/>
                <a:gd name="connsiteY117" fmla="*/ 15240 h 2095500"/>
                <a:gd name="connsiteX118" fmla="*/ 643890 w 1847850"/>
                <a:gd name="connsiteY118" fmla="*/ 22860 h 2095500"/>
                <a:gd name="connsiteX119" fmla="*/ 518160 w 1847850"/>
                <a:gd name="connsiteY119" fmla="*/ 22860 h 2095500"/>
                <a:gd name="connsiteX120" fmla="*/ 506730 w 1847850"/>
                <a:gd name="connsiteY120" fmla="*/ 26670 h 2095500"/>
                <a:gd name="connsiteX121" fmla="*/ 499110 w 1847850"/>
                <a:gd name="connsiteY121" fmla="*/ 49530 h 2095500"/>
                <a:gd name="connsiteX122" fmla="*/ 487680 w 1847850"/>
                <a:gd name="connsiteY122" fmla="*/ 60960 h 2095500"/>
                <a:gd name="connsiteX123" fmla="*/ 480060 w 1847850"/>
                <a:gd name="connsiteY123" fmla="*/ 72390 h 2095500"/>
                <a:gd name="connsiteX124" fmla="*/ 453390 w 1847850"/>
                <a:gd name="connsiteY124" fmla="*/ 87630 h 2095500"/>
                <a:gd name="connsiteX125" fmla="*/ 426720 w 1847850"/>
                <a:gd name="connsiteY125" fmla="*/ 106680 h 2095500"/>
                <a:gd name="connsiteX126" fmla="*/ 415290 w 1847850"/>
                <a:gd name="connsiteY126" fmla="*/ 114300 h 2095500"/>
                <a:gd name="connsiteX127" fmla="*/ 396240 w 1847850"/>
                <a:gd name="connsiteY127" fmla="*/ 137160 h 2095500"/>
                <a:gd name="connsiteX128" fmla="*/ 381000 w 1847850"/>
                <a:gd name="connsiteY128" fmla="*/ 160020 h 2095500"/>
                <a:gd name="connsiteX129" fmla="*/ 373380 w 1847850"/>
                <a:gd name="connsiteY129" fmla="*/ 171450 h 2095500"/>
                <a:gd name="connsiteX130" fmla="*/ 365760 w 1847850"/>
                <a:gd name="connsiteY130" fmla="*/ 182880 h 2095500"/>
                <a:gd name="connsiteX131" fmla="*/ 354330 w 1847850"/>
                <a:gd name="connsiteY131" fmla="*/ 205740 h 2095500"/>
                <a:gd name="connsiteX132" fmla="*/ 323850 w 1847850"/>
                <a:gd name="connsiteY132" fmla="*/ 240030 h 2095500"/>
                <a:gd name="connsiteX133" fmla="*/ 320040 w 1847850"/>
                <a:gd name="connsiteY133" fmla="*/ 251460 h 2095500"/>
                <a:gd name="connsiteX134" fmla="*/ 312420 w 1847850"/>
                <a:gd name="connsiteY134" fmla="*/ 281940 h 2095500"/>
                <a:gd name="connsiteX135" fmla="*/ 304800 w 1847850"/>
                <a:gd name="connsiteY135" fmla="*/ 304800 h 2095500"/>
                <a:gd name="connsiteX136" fmla="*/ 285750 w 1847850"/>
                <a:gd name="connsiteY136" fmla="*/ 331470 h 2095500"/>
                <a:gd name="connsiteX137" fmla="*/ 270510 w 1847850"/>
                <a:gd name="connsiteY137" fmla="*/ 342900 h 2095500"/>
                <a:gd name="connsiteX138" fmla="*/ 262890 w 1847850"/>
                <a:gd name="connsiteY138" fmla="*/ 354330 h 2095500"/>
                <a:gd name="connsiteX139" fmla="*/ 228600 w 1847850"/>
                <a:gd name="connsiteY139" fmla="*/ 384810 h 2095500"/>
                <a:gd name="connsiteX140" fmla="*/ 209550 w 1847850"/>
                <a:gd name="connsiteY140" fmla="*/ 407670 h 2095500"/>
                <a:gd name="connsiteX141" fmla="*/ 198120 w 1847850"/>
                <a:gd name="connsiteY141" fmla="*/ 422910 h 2095500"/>
                <a:gd name="connsiteX142" fmla="*/ 190500 w 1847850"/>
                <a:gd name="connsiteY142" fmla="*/ 434340 h 2095500"/>
                <a:gd name="connsiteX143" fmla="*/ 167640 w 1847850"/>
                <a:gd name="connsiteY143" fmla="*/ 449580 h 2095500"/>
                <a:gd name="connsiteX144" fmla="*/ 163830 w 1847850"/>
                <a:gd name="connsiteY144" fmla="*/ 461010 h 2095500"/>
                <a:gd name="connsiteX145" fmla="*/ 148590 w 1847850"/>
                <a:gd name="connsiteY145" fmla="*/ 487680 h 2095500"/>
                <a:gd name="connsiteX146" fmla="*/ 137160 w 1847850"/>
                <a:gd name="connsiteY146" fmla="*/ 499110 h 2095500"/>
                <a:gd name="connsiteX147" fmla="*/ 125730 w 1847850"/>
                <a:gd name="connsiteY147" fmla="*/ 502920 h 2095500"/>
                <a:gd name="connsiteX148" fmla="*/ 110490 w 1847850"/>
                <a:gd name="connsiteY148" fmla="*/ 518160 h 2095500"/>
                <a:gd name="connsiteX149" fmla="*/ 102870 w 1847850"/>
                <a:gd name="connsiteY149" fmla="*/ 544830 h 2095500"/>
                <a:gd name="connsiteX150" fmla="*/ 110490 w 1847850"/>
                <a:gd name="connsiteY150" fmla="*/ 720090 h 2095500"/>
                <a:gd name="connsiteX151" fmla="*/ 114300 w 1847850"/>
                <a:gd name="connsiteY151" fmla="*/ 731520 h 2095500"/>
                <a:gd name="connsiteX152" fmla="*/ 118110 w 1847850"/>
                <a:gd name="connsiteY152" fmla="*/ 803910 h 2095500"/>
                <a:gd name="connsiteX153" fmla="*/ 129540 w 1847850"/>
                <a:gd name="connsiteY153" fmla="*/ 826770 h 2095500"/>
                <a:gd name="connsiteX154" fmla="*/ 140970 w 1847850"/>
                <a:gd name="connsiteY154" fmla="*/ 849630 h 2095500"/>
                <a:gd name="connsiteX155" fmla="*/ 144780 w 1847850"/>
                <a:gd name="connsiteY155" fmla="*/ 864870 h 2095500"/>
                <a:gd name="connsiteX156" fmla="*/ 148590 w 1847850"/>
                <a:gd name="connsiteY156" fmla="*/ 876300 h 2095500"/>
                <a:gd name="connsiteX157" fmla="*/ 156210 w 1847850"/>
                <a:gd name="connsiteY157" fmla="*/ 956310 h 2095500"/>
                <a:gd name="connsiteX158" fmla="*/ 152400 w 1847850"/>
                <a:gd name="connsiteY158" fmla="*/ 1009650 h 2095500"/>
                <a:gd name="connsiteX159" fmla="*/ 137160 w 1847850"/>
                <a:gd name="connsiteY159" fmla="*/ 1032510 h 2095500"/>
                <a:gd name="connsiteX160" fmla="*/ 118110 w 1847850"/>
                <a:gd name="connsiteY160" fmla="*/ 1066800 h 2095500"/>
                <a:gd name="connsiteX161" fmla="*/ 110490 w 1847850"/>
                <a:gd name="connsiteY161" fmla="*/ 1078230 h 2095500"/>
                <a:gd name="connsiteX162" fmla="*/ 83820 w 1847850"/>
                <a:gd name="connsiteY162" fmla="*/ 1097280 h 2095500"/>
                <a:gd name="connsiteX163" fmla="*/ 57150 w 1847850"/>
                <a:gd name="connsiteY163" fmla="*/ 1104900 h 2095500"/>
                <a:gd name="connsiteX164" fmla="*/ 22860 w 1847850"/>
                <a:gd name="connsiteY164" fmla="*/ 1112520 h 2095500"/>
                <a:gd name="connsiteX165" fmla="*/ 11430 w 1847850"/>
                <a:gd name="connsiteY165" fmla="*/ 1120140 h 2095500"/>
                <a:gd name="connsiteX166" fmla="*/ 0 w 1847850"/>
                <a:gd name="connsiteY166" fmla="*/ 1143000 h 2095500"/>
                <a:gd name="connsiteX167" fmla="*/ 19050 w 1847850"/>
                <a:gd name="connsiteY167" fmla="*/ 1165860 h 2095500"/>
                <a:gd name="connsiteX168" fmla="*/ 30480 w 1847850"/>
                <a:gd name="connsiteY168" fmla="*/ 1177290 h 2095500"/>
                <a:gd name="connsiteX169" fmla="*/ 53340 w 1847850"/>
                <a:gd name="connsiteY169" fmla="*/ 1211580 h 2095500"/>
                <a:gd name="connsiteX170" fmla="*/ 64770 w 1847850"/>
                <a:gd name="connsiteY170" fmla="*/ 1226820 h 2095500"/>
                <a:gd name="connsiteX171" fmla="*/ 72390 w 1847850"/>
                <a:gd name="connsiteY171" fmla="*/ 1242060 h 2095500"/>
                <a:gd name="connsiteX172" fmla="*/ 140970 w 1847850"/>
                <a:gd name="connsiteY172" fmla="*/ 1253490 h 2095500"/>
                <a:gd name="connsiteX173" fmla="*/ 243840 w 1847850"/>
                <a:gd name="connsiteY173" fmla="*/ 1261110 h 2095500"/>
                <a:gd name="connsiteX174" fmla="*/ 331470 w 1847850"/>
                <a:gd name="connsiteY174" fmla="*/ 1253490 h 2095500"/>
                <a:gd name="connsiteX175" fmla="*/ 464820 w 1847850"/>
                <a:gd name="connsiteY175" fmla="*/ 1257300 h 2095500"/>
                <a:gd name="connsiteX176" fmla="*/ 487680 w 1847850"/>
                <a:gd name="connsiteY176" fmla="*/ 1264920 h 2095500"/>
                <a:gd name="connsiteX177" fmla="*/ 521970 w 1847850"/>
                <a:gd name="connsiteY177" fmla="*/ 1280160 h 2095500"/>
                <a:gd name="connsiteX178" fmla="*/ 548640 w 1847850"/>
                <a:gd name="connsiteY178" fmla="*/ 1299210 h 2095500"/>
                <a:gd name="connsiteX179" fmla="*/ 560070 w 1847850"/>
                <a:gd name="connsiteY179" fmla="*/ 1303020 h 2095500"/>
                <a:gd name="connsiteX180" fmla="*/ 586740 w 1847850"/>
                <a:gd name="connsiteY180" fmla="*/ 1318260 h 2095500"/>
                <a:gd name="connsiteX181" fmla="*/ 601980 w 1847850"/>
                <a:gd name="connsiteY181" fmla="*/ 1325880 h 2095500"/>
                <a:gd name="connsiteX182" fmla="*/ 624840 w 1847850"/>
                <a:gd name="connsiteY182" fmla="*/ 1344930 h 2095500"/>
                <a:gd name="connsiteX183" fmla="*/ 640080 w 1847850"/>
                <a:gd name="connsiteY183" fmla="*/ 1352550 h 2095500"/>
                <a:gd name="connsiteX184" fmla="*/ 666750 w 1847850"/>
                <a:gd name="connsiteY184" fmla="*/ 1371600 h 2095500"/>
                <a:gd name="connsiteX185" fmla="*/ 681990 w 1847850"/>
                <a:gd name="connsiteY185" fmla="*/ 1379220 h 2095500"/>
                <a:gd name="connsiteX186" fmla="*/ 681990 w 1847850"/>
                <a:gd name="connsiteY186" fmla="*/ 1421130 h 2095500"/>
                <a:gd name="connsiteX187" fmla="*/ 670560 w 1847850"/>
                <a:gd name="connsiteY187" fmla="*/ 1432560 h 2095500"/>
                <a:gd name="connsiteX188" fmla="*/ 662940 w 1847850"/>
                <a:gd name="connsiteY188" fmla="*/ 1443990 h 2095500"/>
                <a:gd name="connsiteX189" fmla="*/ 655320 w 1847850"/>
                <a:gd name="connsiteY189" fmla="*/ 1466850 h 2095500"/>
                <a:gd name="connsiteX190" fmla="*/ 651510 w 1847850"/>
                <a:gd name="connsiteY190" fmla="*/ 1478280 h 2095500"/>
                <a:gd name="connsiteX191" fmla="*/ 643890 w 1847850"/>
                <a:gd name="connsiteY191" fmla="*/ 1577340 h 2095500"/>
                <a:gd name="connsiteX192" fmla="*/ 632460 w 1847850"/>
                <a:gd name="connsiteY192" fmla="*/ 1600200 h 2095500"/>
                <a:gd name="connsiteX193" fmla="*/ 624840 w 1847850"/>
                <a:gd name="connsiteY193" fmla="*/ 1623060 h 2095500"/>
                <a:gd name="connsiteX194" fmla="*/ 621030 w 1847850"/>
                <a:gd name="connsiteY194" fmla="*/ 1634490 h 2095500"/>
                <a:gd name="connsiteX195" fmla="*/ 624840 w 1847850"/>
                <a:gd name="connsiteY195" fmla="*/ 1695450 h 2095500"/>
                <a:gd name="connsiteX196" fmla="*/ 628650 w 1847850"/>
                <a:gd name="connsiteY196" fmla="*/ 1767840 h 2095500"/>
                <a:gd name="connsiteX197" fmla="*/ 647700 w 1847850"/>
                <a:gd name="connsiteY197" fmla="*/ 1790700 h 2095500"/>
                <a:gd name="connsiteX198" fmla="*/ 662940 w 1847850"/>
                <a:gd name="connsiteY198" fmla="*/ 1813560 h 2095500"/>
                <a:gd name="connsiteX199" fmla="*/ 678180 w 1847850"/>
                <a:gd name="connsiteY199" fmla="*/ 1836420 h 2095500"/>
                <a:gd name="connsiteX200" fmla="*/ 689610 w 1847850"/>
                <a:gd name="connsiteY200" fmla="*/ 1855470 h 2095500"/>
                <a:gd name="connsiteX201" fmla="*/ 701040 w 1847850"/>
                <a:gd name="connsiteY201" fmla="*/ 1866900 h 2095500"/>
                <a:gd name="connsiteX202" fmla="*/ 716280 w 1847850"/>
                <a:gd name="connsiteY202" fmla="*/ 1885950 h 2095500"/>
                <a:gd name="connsiteX203" fmla="*/ 720090 w 1847850"/>
                <a:gd name="connsiteY203" fmla="*/ 1897380 h 2095500"/>
                <a:gd name="connsiteX204" fmla="*/ 739140 w 1847850"/>
                <a:gd name="connsiteY204" fmla="*/ 1931670 h 2095500"/>
                <a:gd name="connsiteX205" fmla="*/ 739140 w 1847850"/>
                <a:gd name="connsiteY205" fmla="*/ 2057400 h 2095500"/>
                <a:gd name="connsiteX206" fmla="*/ 750570 w 1847850"/>
                <a:gd name="connsiteY206" fmla="*/ 2065020 h 2095500"/>
                <a:gd name="connsiteX207" fmla="*/ 803910 w 1847850"/>
                <a:gd name="connsiteY207" fmla="*/ 2076450 h 2095500"/>
                <a:gd name="connsiteX208" fmla="*/ 872490 w 1847850"/>
                <a:gd name="connsiteY208" fmla="*/ 2080260 h 2095500"/>
                <a:gd name="connsiteX209" fmla="*/ 906780 w 1847850"/>
                <a:gd name="connsiteY209" fmla="*/ 2084070 h 2095500"/>
                <a:gd name="connsiteX210" fmla="*/ 963930 w 1847850"/>
                <a:gd name="connsiteY210" fmla="*/ 2087880 h 2095500"/>
                <a:gd name="connsiteX211" fmla="*/ 1005840 w 1847850"/>
                <a:gd name="connsiteY211" fmla="*/ 2091690 h 2095500"/>
                <a:gd name="connsiteX212" fmla="*/ 1059180 w 1847850"/>
                <a:gd name="connsiteY212" fmla="*/ 2095500 h 2095500"/>
                <a:gd name="connsiteX213" fmla="*/ 1093470 w 1847850"/>
                <a:gd name="connsiteY213" fmla="*/ 2091690 h 2095500"/>
                <a:gd name="connsiteX214" fmla="*/ 1123950 w 1847850"/>
                <a:gd name="connsiteY214" fmla="*/ 2084070 h 2095500"/>
                <a:gd name="connsiteX215" fmla="*/ 1143000 w 1847850"/>
                <a:gd name="connsiteY215" fmla="*/ 2080260 h 2095500"/>
                <a:gd name="connsiteX216" fmla="*/ 1154430 w 1847850"/>
                <a:gd name="connsiteY216" fmla="*/ 2076450 h 2095500"/>
                <a:gd name="connsiteX217" fmla="*/ 1169670 w 1847850"/>
                <a:gd name="connsiteY217" fmla="*/ 2072640 h 2095500"/>
                <a:gd name="connsiteX218" fmla="*/ 1192530 w 1847850"/>
                <a:gd name="connsiteY218" fmla="*/ 2065020 h 2095500"/>
                <a:gd name="connsiteX219" fmla="*/ 1657350 w 1847850"/>
                <a:gd name="connsiteY219" fmla="*/ 2057400 h 2095500"/>
                <a:gd name="connsiteX220" fmla="*/ 1684020 w 1847850"/>
                <a:gd name="connsiteY220" fmla="*/ 2053590 h 2095500"/>
                <a:gd name="connsiteX221" fmla="*/ 1718310 w 1847850"/>
                <a:gd name="connsiteY221" fmla="*/ 2042160 h 2095500"/>
                <a:gd name="connsiteX222" fmla="*/ 1729740 w 1847850"/>
                <a:gd name="connsiteY222" fmla="*/ 2038350 h 2095500"/>
                <a:gd name="connsiteX223" fmla="*/ 1748790 w 1847850"/>
                <a:gd name="connsiteY223" fmla="*/ 2034540 h 2095500"/>
                <a:gd name="connsiteX224" fmla="*/ 1779270 w 1847850"/>
                <a:gd name="connsiteY224" fmla="*/ 203835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847850" h="2095500">
                  <a:moveTo>
                    <a:pt x="1779270" y="2038350"/>
                  </a:moveTo>
                  <a:cubicBezTo>
                    <a:pt x="1784985" y="2035810"/>
                    <a:pt x="1780400" y="2025195"/>
                    <a:pt x="1783080" y="2019300"/>
                  </a:cubicBezTo>
                  <a:cubicBezTo>
                    <a:pt x="1786870" y="2010963"/>
                    <a:pt x="1793240" y="2004060"/>
                    <a:pt x="1798320" y="1996440"/>
                  </a:cubicBezTo>
                  <a:cubicBezTo>
                    <a:pt x="1800860" y="1992630"/>
                    <a:pt x="1804492" y="1989354"/>
                    <a:pt x="1805940" y="1985010"/>
                  </a:cubicBezTo>
                  <a:cubicBezTo>
                    <a:pt x="1807210" y="1981200"/>
                    <a:pt x="1807800" y="1977091"/>
                    <a:pt x="1809750" y="1973580"/>
                  </a:cubicBezTo>
                  <a:cubicBezTo>
                    <a:pt x="1814198" y="1965574"/>
                    <a:pt x="1819910" y="1958340"/>
                    <a:pt x="1824990" y="1950720"/>
                  </a:cubicBezTo>
                  <a:lnTo>
                    <a:pt x="1832610" y="1939290"/>
                  </a:lnTo>
                  <a:cubicBezTo>
                    <a:pt x="1833831" y="1934407"/>
                    <a:pt x="1837497" y="1918086"/>
                    <a:pt x="1840230" y="1912620"/>
                  </a:cubicBezTo>
                  <a:cubicBezTo>
                    <a:pt x="1842278" y="1908524"/>
                    <a:pt x="1845310" y="1905000"/>
                    <a:pt x="1847850" y="1901190"/>
                  </a:cubicBezTo>
                  <a:cubicBezTo>
                    <a:pt x="1844040" y="1898650"/>
                    <a:pt x="1840971" y="1894076"/>
                    <a:pt x="1836420" y="1893570"/>
                  </a:cubicBezTo>
                  <a:cubicBezTo>
                    <a:pt x="1828742" y="1892717"/>
                    <a:pt x="1821250" y="1896648"/>
                    <a:pt x="1813560" y="1897380"/>
                  </a:cubicBezTo>
                  <a:cubicBezTo>
                    <a:pt x="1794554" y="1899190"/>
                    <a:pt x="1775460" y="1899920"/>
                    <a:pt x="1756410" y="1901190"/>
                  </a:cubicBezTo>
                  <a:cubicBezTo>
                    <a:pt x="1748790" y="1902460"/>
                    <a:pt x="1741222" y="1904097"/>
                    <a:pt x="1733550" y="1905000"/>
                  </a:cubicBezTo>
                  <a:cubicBezTo>
                    <a:pt x="1682704" y="1910982"/>
                    <a:pt x="1643927" y="1910577"/>
                    <a:pt x="1588770" y="1912620"/>
                  </a:cubicBezTo>
                  <a:cubicBezTo>
                    <a:pt x="1534590" y="1921650"/>
                    <a:pt x="1549635" y="1920696"/>
                    <a:pt x="1455420" y="1912620"/>
                  </a:cubicBezTo>
                  <a:cubicBezTo>
                    <a:pt x="1431694" y="1910586"/>
                    <a:pt x="1437261" y="1905445"/>
                    <a:pt x="1421130" y="1897380"/>
                  </a:cubicBezTo>
                  <a:cubicBezTo>
                    <a:pt x="1417538" y="1895584"/>
                    <a:pt x="1413510" y="1894840"/>
                    <a:pt x="1409700" y="1893570"/>
                  </a:cubicBezTo>
                  <a:cubicBezTo>
                    <a:pt x="1404620" y="1889760"/>
                    <a:pt x="1399627" y="1885831"/>
                    <a:pt x="1394460" y="1882140"/>
                  </a:cubicBezTo>
                  <a:cubicBezTo>
                    <a:pt x="1383453" y="1874278"/>
                    <a:pt x="1380494" y="1874526"/>
                    <a:pt x="1371600" y="1863090"/>
                  </a:cubicBezTo>
                  <a:cubicBezTo>
                    <a:pt x="1365977" y="1855861"/>
                    <a:pt x="1359256" y="1848918"/>
                    <a:pt x="1356360" y="1840230"/>
                  </a:cubicBezTo>
                  <a:lnTo>
                    <a:pt x="1341120" y="1794510"/>
                  </a:lnTo>
                  <a:lnTo>
                    <a:pt x="1337310" y="1783080"/>
                  </a:lnTo>
                  <a:cubicBezTo>
                    <a:pt x="1336040" y="1779270"/>
                    <a:pt x="1335728" y="1774992"/>
                    <a:pt x="1333500" y="1771650"/>
                  </a:cubicBezTo>
                  <a:cubicBezTo>
                    <a:pt x="1330960" y="1767840"/>
                    <a:pt x="1328811" y="1763738"/>
                    <a:pt x="1325880" y="1760220"/>
                  </a:cubicBezTo>
                  <a:cubicBezTo>
                    <a:pt x="1314689" y="1746791"/>
                    <a:pt x="1307520" y="1744170"/>
                    <a:pt x="1291590" y="1733550"/>
                  </a:cubicBezTo>
                  <a:cubicBezTo>
                    <a:pt x="1275803" y="1723025"/>
                    <a:pt x="1284602" y="1727041"/>
                    <a:pt x="1264920" y="1722120"/>
                  </a:cubicBezTo>
                  <a:cubicBezTo>
                    <a:pt x="1261110" y="1718310"/>
                    <a:pt x="1258168" y="1713363"/>
                    <a:pt x="1253490" y="1710690"/>
                  </a:cubicBezTo>
                  <a:cubicBezTo>
                    <a:pt x="1248944" y="1708092"/>
                    <a:pt x="1243266" y="1708385"/>
                    <a:pt x="1238250" y="1706880"/>
                  </a:cubicBezTo>
                  <a:cubicBezTo>
                    <a:pt x="1230557" y="1704572"/>
                    <a:pt x="1223010" y="1701800"/>
                    <a:pt x="1215390" y="1699260"/>
                  </a:cubicBezTo>
                  <a:lnTo>
                    <a:pt x="1203960" y="1695450"/>
                  </a:lnTo>
                  <a:cubicBezTo>
                    <a:pt x="1196307" y="1683971"/>
                    <a:pt x="1194521" y="1682315"/>
                    <a:pt x="1188720" y="1668780"/>
                  </a:cubicBezTo>
                  <a:cubicBezTo>
                    <a:pt x="1187138" y="1665089"/>
                    <a:pt x="1186180" y="1661160"/>
                    <a:pt x="1184910" y="1657350"/>
                  </a:cubicBezTo>
                  <a:cubicBezTo>
                    <a:pt x="1183640" y="1639570"/>
                    <a:pt x="1182790" y="1621755"/>
                    <a:pt x="1181100" y="1604010"/>
                  </a:cubicBezTo>
                  <a:cubicBezTo>
                    <a:pt x="1180249" y="1595070"/>
                    <a:pt x="1178103" y="1586283"/>
                    <a:pt x="1177290" y="1577340"/>
                  </a:cubicBezTo>
                  <a:cubicBezTo>
                    <a:pt x="1175561" y="1558326"/>
                    <a:pt x="1175380" y="1539188"/>
                    <a:pt x="1173480" y="1520190"/>
                  </a:cubicBezTo>
                  <a:cubicBezTo>
                    <a:pt x="1171692" y="1502314"/>
                    <a:pt x="1169975" y="1504113"/>
                    <a:pt x="1165860" y="1489710"/>
                  </a:cubicBezTo>
                  <a:cubicBezTo>
                    <a:pt x="1164421" y="1484675"/>
                    <a:pt x="1164113" y="1479283"/>
                    <a:pt x="1162050" y="1474470"/>
                  </a:cubicBezTo>
                  <a:cubicBezTo>
                    <a:pt x="1160246" y="1470261"/>
                    <a:pt x="1156478" y="1467136"/>
                    <a:pt x="1154430" y="1463040"/>
                  </a:cubicBezTo>
                  <a:cubicBezTo>
                    <a:pt x="1145228" y="1444637"/>
                    <a:pt x="1158458" y="1456835"/>
                    <a:pt x="1139190" y="1443990"/>
                  </a:cubicBezTo>
                  <a:cubicBezTo>
                    <a:pt x="1136650" y="1440180"/>
                    <a:pt x="1134232" y="1436286"/>
                    <a:pt x="1131570" y="1432560"/>
                  </a:cubicBezTo>
                  <a:cubicBezTo>
                    <a:pt x="1127879" y="1427393"/>
                    <a:pt x="1123290" y="1422833"/>
                    <a:pt x="1120140" y="1417320"/>
                  </a:cubicBezTo>
                  <a:cubicBezTo>
                    <a:pt x="1118147" y="1413833"/>
                    <a:pt x="1118126" y="1409482"/>
                    <a:pt x="1116330" y="1405890"/>
                  </a:cubicBezTo>
                  <a:cubicBezTo>
                    <a:pt x="1114282" y="1401794"/>
                    <a:pt x="1110570" y="1398644"/>
                    <a:pt x="1108710" y="1394460"/>
                  </a:cubicBezTo>
                  <a:cubicBezTo>
                    <a:pt x="1105448" y="1387120"/>
                    <a:pt x="1103630" y="1379220"/>
                    <a:pt x="1101090" y="1371600"/>
                  </a:cubicBezTo>
                  <a:lnTo>
                    <a:pt x="1097280" y="1360170"/>
                  </a:lnTo>
                  <a:cubicBezTo>
                    <a:pt x="1096010" y="1356360"/>
                    <a:pt x="1094444" y="1352636"/>
                    <a:pt x="1093470" y="1348740"/>
                  </a:cubicBezTo>
                  <a:lnTo>
                    <a:pt x="1085850" y="1318260"/>
                  </a:lnTo>
                  <a:cubicBezTo>
                    <a:pt x="1086701" y="1308045"/>
                    <a:pt x="1085689" y="1276673"/>
                    <a:pt x="1093470" y="1261110"/>
                  </a:cubicBezTo>
                  <a:cubicBezTo>
                    <a:pt x="1100565" y="1246921"/>
                    <a:pt x="1101987" y="1250889"/>
                    <a:pt x="1112520" y="1238250"/>
                  </a:cubicBezTo>
                  <a:cubicBezTo>
                    <a:pt x="1120959" y="1228124"/>
                    <a:pt x="1120985" y="1223437"/>
                    <a:pt x="1127760" y="1211580"/>
                  </a:cubicBezTo>
                  <a:cubicBezTo>
                    <a:pt x="1130032" y="1207604"/>
                    <a:pt x="1133520" y="1204334"/>
                    <a:pt x="1135380" y="1200150"/>
                  </a:cubicBezTo>
                  <a:cubicBezTo>
                    <a:pt x="1138642" y="1192810"/>
                    <a:pt x="1140460" y="1184910"/>
                    <a:pt x="1143000" y="1177290"/>
                  </a:cubicBezTo>
                  <a:cubicBezTo>
                    <a:pt x="1144270" y="1173480"/>
                    <a:pt x="1146150" y="1169821"/>
                    <a:pt x="1146810" y="1165860"/>
                  </a:cubicBezTo>
                  <a:cubicBezTo>
                    <a:pt x="1148080" y="1158240"/>
                    <a:pt x="1148746" y="1150494"/>
                    <a:pt x="1150620" y="1143000"/>
                  </a:cubicBezTo>
                  <a:cubicBezTo>
                    <a:pt x="1152568" y="1135208"/>
                    <a:pt x="1155700" y="1127760"/>
                    <a:pt x="1158240" y="1120140"/>
                  </a:cubicBezTo>
                  <a:cubicBezTo>
                    <a:pt x="1159510" y="1116330"/>
                    <a:pt x="1160254" y="1112302"/>
                    <a:pt x="1162050" y="1108710"/>
                  </a:cubicBezTo>
                  <a:cubicBezTo>
                    <a:pt x="1164590" y="1103630"/>
                    <a:pt x="1166748" y="1098340"/>
                    <a:pt x="1169670" y="1093470"/>
                  </a:cubicBezTo>
                  <a:cubicBezTo>
                    <a:pt x="1174382" y="1085617"/>
                    <a:pt x="1182014" y="1079298"/>
                    <a:pt x="1184910" y="1070610"/>
                  </a:cubicBezTo>
                  <a:cubicBezTo>
                    <a:pt x="1190168" y="1054836"/>
                    <a:pt x="1185378" y="1061408"/>
                    <a:pt x="1200150" y="1051560"/>
                  </a:cubicBezTo>
                  <a:cubicBezTo>
                    <a:pt x="1216298" y="1027339"/>
                    <a:pt x="1205949" y="1040358"/>
                    <a:pt x="1245870" y="1009650"/>
                  </a:cubicBezTo>
                  <a:cubicBezTo>
                    <a:pt x="1249499" y="1006858"/>
                    <a:pt x="1252997" y="1003595"/>
                    <a:pt x="1257300" y="1002030"/>
                  </a:cubicBezTo>
                  <a:cubicBezTo>
                    <a:pt x="1267142" y="998451"/>
                    <a:pt x="1287780" y="994410"/>
                    <a:pt x="1287780" y="994410"/>
                  </a:cubicBezTo>
                  <a:cubicBezTo>
                    <a:pt x="1304510" y="995525"/>
                    <a:pt x="1357214" y="1002412"/>
                    <a:pt x="1379220" y="994410"/>
                  </a:cubicBezTo>
                  <a:cubicBezTo>
                    <a:pt x="1383523" y="992845"/>
                    <a:pt x="1384300" y="986790"/>
                    <a:pt x="1386840" y="982980"/>
                  </a:cubicBezTo>
                  <a:cubicBezTo>
                    <a:pt x="1385619" y="978097"/>
                    <a:pt x="1381953" y="961776"/>
                    <a:pt x="1379220" y="956310"/>
                  </a:cubicBezTo>
                  <a:cubicBezTo>
                    <a:pt x="1377172" y="952214"/>
                    <a:pt x="1373460" y="949064"/>
                    <a:pt x="1371600" y="944880"/>
                  </a:cubicBezTo>
                  <a:cubicBezTo>
                    <a:pt x="1364357" y="928582"/>
                    <a:pt x="1364603" y="922296"/>
                    <a:pt x="1360170" y="906780"/>
                  </a:cubicBezTo>
                  <a:cubicBezTo>
                    <a:pt x="1359067" y="902918"/>
                    <a:pt x="1357630" y="899160"/>
                    <a:pt x="1356360" y="895350"/>
                  </a:cubicBezTo>
                  <a:cubicBezTo>
                    <a:pt x="1355090" y="864870"/>
                    <a:pt x="1354804" y="834333"/>
                    <a:pt x="1352550" y="803910"/>
                  </a:cubicBezTo>
                  <a:cubicBezTo>
                    <a:pt x="1351634" y="791542"/>
                    <a:pt x="1337765" y="778150"/>
                    <a:pt x="1333500" y="769620"/>
                  </a:cubicBezTo>
                  <a:cubicBezTo>
                    <a:pt x="1330960" y="764540"/>
                    <a:pt x="1327989" y="759653"/>
                    <a:pt x="1325880" y="754380"/>
                  </a:cubicBezTo>
                  <a:cubicBezTo>
                    <a:pt x="1320850" y="741805"/>
                    <a:pt x="1320413" y="729863"/>
                    <a:pt x="1310640" y="720090"/>
                  </a:cubicBezTo>
                  <a:cubicBezTo>
                    <a:pt x="1307402" y="716852"/>
                    <a:pt x="1303186" y="714742"/>
                    <a:pt x="1299210" y="712470"/>
                  </a:cubicBezTo>
                  <a:cubicBezTo>
                    <a:pt x="1294279" y="709652"/>
                    <a:pt x="1289190" y="707087"/>
                    <a:pt x="1283970" y="704850"/>
                  </a:cubicBezTo>
                  <a:cubicBezTo>
                    <a:pt x="1276318" y="701570"/>
                    <a:pt x="1265034" y="699163"/>
                    <a:pt x="1257300" y="697230"/>
                  </a:cubicBezTo>
                  <a:cubicBezTo>
                    <a:pt x="1256030" y="693420"/>
                    <a:pt x="1253490" y="689816"/>
                    <a:pt x="1253490" y="685800"/>
                  </a:cubicBezTo>
                  <a:cubicBezTo>
                    <a:pt x="1253490" y="684530"/>
                    <a:pt x="1259313" y="661825"/>
                    <a:pt x="1261110" y="659130"/>
                  </a:cubicBezTo>
                  <a:cubicBezTo>
                    <a:pt x="1264099" y="654647"/>
                    <a:pt x="1269091" y="651839"/>
                    <a:pt x="1272540" y="647700"/>
                  </a:cubicBezTo>
                  <a:cubicBezTo>
                    <a:pt x="1275471" y="644182"/>
                    <a:pt x="1276922" y="639508"/>
                    <a:pt x="1280160" y="636270"/>
                  </a:cubicBezTo>
                  <a:cubicBezTo>
                    <a:pt x="1288931" y="627499"/>
                    <a:pt x="1295171" y="627755"/>
                    <a:pt x="1306830" y="624840"/>
                  </a:cubicBezTo>
                  <a:cubicBezTo>
                    <a:pt x="1332393" y="607798"/>
                    <a:pt x="1307348" y="627874"/>
                    <a:pt x="1322070" y="605790"/>
                  </a:cubicBezTo>
                  <a:cubicBezTo>
                    <a:pt x="1325059" y="601307"/>
                    <a:pt x="1330368" y="598745"/>
                    <a:pt x="1333500" y="594360"/>
                  </a:cubicBezTo>
                  <a:cubicBezTo>
                    <a:pt x="1344239" y="579325"/>
                    <a:pt x="1342627" y="566980"/>
                    <a:pt x="1348740" y="548640"/>
                  </a:cubicBezTo>
                  <a:lnTo>
                    <a:pt x="1356360" y="525780"/>
                  </a:lnTo>
                  <a:cubicBezTo>
                    <a:pt x="1358637" y="518949"/>
                    <a:pt x="1363082" y="503818"/>
                    <a:pt x="1367790" y="499110"/>
                  </a:cubicBezTo>
                  <a:cubicBezTo>
                    <a:pt x="1370630" y="496270"/>
                    <a:pt x="1375410" y="496570"/>
                    <a:pt x="1379220" y="495300"/>
                  </a:cubicBezTo>
                  <a:cubicBezTo>
                    <a:pt x="1379972" y="494172"/>
                    <a:pt x="1393370" y="476248"/>
                    <a:pt x="1390650" y="472440"/>
                  </a:cubicBezTo>
                  <a:cubicBezTo>
                    <a:pt x="1385327" y="464988"/>
                    <a:pt x="1375410" y="462280"/>
                    <a:pt x="1367790" y="457200"/>
                  </a:cubicBezTo>
                  <a:lnTo>
                    <a:pt x="1356360" y="449580"/>
                  </a:lnTo>
                  <a:cubicBezTo>
                    <a:pt x="1342465" y="407895"/>
                    <a:pt x="1364625" y="471035"/>
                    <a:pt x="1344930" y="426720"/>
                  </a:cubicBezTo>
                  <a:cubicBezTo>
                    <a:pt x="1341668" y="419380"/>
                    <a:pt x="1339850" y="411480"/>
                    <a:pt x="1337310" y="403860"/>
                  </a:cubicBezTo>
                  <a:cubicBezTo>
                    <a:pt x="1336040" y="400050"/>
                    <a:pt x="1335728" y="395772"/>
                    <a:pt x="1333500" y="392430"/>
                  </a:cubicBezTo>
                  <a:cubicBezTo>
                    <a:pt x="1330960" y="388620"/>
                    <a:pt x="1327740" y="385184"/>
                    <a:pt x="1325880" y="381000"/>
                  </a:cubicBezTo>
                  <a:cubicBezTo>
                    <a:pt x="1322618" y="373660"/>
                    <a:pt x="1320800" y="365760"/>
                    <a:pt x="1318260" y="358140"/>
                  </a:cubicBezTo>
                  <a:cubicBezTo>
                    <a:pt x="1316990" y="354330"/>
                    <a:pt x="1316678" y="350052"/>
                    <a:pt x="1314450" y="346710"/>
                  </a:cubicBezTo>
                  <a:lnTo>
                    <a:pt x="1306830" y="335280"/>
                  </a:lnTo>
                  <a:cubicBezTo>
                    <a:pt x="1308100" y="313690"/>
                    <a:pt x="1307843" y="291956"/>
                    <a:pt x="1310640" y="270510"/>
                  </a:cubicBezTo>
                  <a:cubicBezTo>
                    <a:pt x="1311679" y="262545"/>
                    <a:pt x="1318260" y="247650"/>
                    <a:pt x="1318260" y="247650"/>
                  </a:cubicBezTo>
                  <a:cubicBezTo>
                    <a:pt x="1319530" y="237490"/>
                    <a:pt x="1320717" y="227319"/>
                    <a:pt x="1322070" y="217170"/>
                  </a:cubicBezTo>
                  <a:cubicBezTo>
                    <a:pt x="1323257" y="208269"/>
                    <a:pt x="1325880" y="199480"/>
                    <a:pt x="1325880" y="190500"/>
                  </a:cubicBezTo>
                  <a:cubicBezTo>
                    <a:pt x="1325880" y="158725"/>
                    <a:pt x="1324334" y="126945"/>
                    <a:pt x="1322070" y="95250"/>
                  </a:cubicBezTo>
                  <a:cubicBezTo>
                    <a:pt x="1321784" y="91244"/>
                    <a:pt x="1320056" y="87412"/>
                    <a:pt x="1318260" y="83820"/>
                  </a:cubicBezTo>
                  <a:cubicBezTo>
                    <a:pt x="1316212" y="79724"/>
                    <a:pt x="1312688" y="76486"/>
                    <a:pt x="1310640" y="72390"/>
                  </a:cubicBezTo>
                  <a:cubicBezTo>
                    <a:pt x="1308844" y="68798"/>
                    <a:pt x="1308626" y="64552"/>
                    <a:pt x="1306830" y="60960"/>
                  </a:cubicBezTo>
                  <a:cubicBezTo>
                    <a:pt x="1304782" y="56864"/>
                    <a:pt x="1301258" y="53626"/>
                    <a:pt x="1299210" y="49530"/>
                  </a:cubicBezTo>
                  <a:cubicBezTo>
                    <a:pt x="1297414" y="45938"/>
                    <a:pt x="1297196" y="41692"/>
                    <a:pt x="1295400" y="38100"/>
                  </a:cubicBezTo>
                  <a:cubicBezTo>
                    <a:pt x="1293352" y="34004"/>
                    <a:pt x="1292313" y="27318"/>
                    <a:pt x="1287780" y="26670"/>
                  </a:cubicBezTo>
                  <a:cubicBezTo>
                    <a:pt x="1255068" y="21997"/>
                    <a:pt x="1221729" y="24395"/>
                    <a:pt x="1188720" y="22860"/>
                  </a:cubicBezTo>
                  <a:cubicBezTo>
                    <a:pt x="1167116" y="21855"/>
                    <a:pt x="1145540" y="20320"/>
                    <a:pt x="1123950" y="19050"/>
                  </a:cubicBezTo>
                  <a:cubicBezTo>
                    <a:pt x="1116330" y="17780"/>
                    <a:pt x="1108815" y="15240"/>
                    <a:pt x="1101090" y="15240"/>
                  </a:cubicBezTo>
                  <a:cubicBezTo>
                    <a:pt x="1065500" y="15240"/>
                    <a:pt x="1042434" y="18762"/>
                    <a:pt x="1009650" y="22860"/>
                  </a:cubicBezTo>
                  <a:cubicBezTo>
                    <a:pt x="975360" y="21590"/>
                    <a:pt x="941022" y="21259"/>
                    <a:pt x="906780" y="19050"/>
                  </a:cubicBezTo>
                  <a:cubicBezTo>
                    <a:pt x="899640" y="18589"/>
                    <a:pt x="872130" y="8770"/>
                    <a:pt x="868680" y="7620"/>
                  </a:cubicBezTo>
                  <a:lnTo>
                    <a:pt x="857250" y="3810"/>
                  </a:lnTo>
                  <a:lnTo>
                    <a:pt x="845820" y="0"/>
                  </a:lnTo>
                  <a:cubicBezTo>
                    <a:pt x="819062" y="1115"/>
                    <a:pt x="755984" y="1638"/>
                    <a:pt x="720090" y="7620"/>
                  </a:cubicBezTo>
                  <a:cubicBezTo>
                    <a:pt x="716129" y="8280"/>
                    <a:pt x="712522" y="10327"/>
                    <a:pt x="708660" y="11430"/>
                  </a:cubicBezTo>
                  <a:cubicBezTo>
                    <a:pt x="703625" y="12869"/>
                    <a:pt x="698555" y="14213"/>
                    <a:pt x="693420" y="15240"/>
                  </a:cubicBezTo>
                  <a:cubicBezTo>
                    <a:pt x="680204" y="17883"/>
                    <a:pt x="656699" y="21030"/>
                    <a:pt x="643890" y="22860"/>
                  </a:cubicBezTo>
                  <a:cubicBezTo>
                    <a:pt x="582193" y="19613"/>
                    <a:pt x="574582" y="16222"/>
                    <a:pt x="518160" y="22860"/>
                  </a:cubicBezTo>
                  <a:cubicBezTo>
                    <a:pt x="514171" y="23329"/>
                    <a:pt x="510540" y="25400"/>
                    <a:pt x="506730" y="26670"/>
                  </a:cubicBezTo>
                  <a:cubicBezTo>
                    <a:pt x="504190" y="34290"/>
                    <a:pt x="504790" y="43850"/>
                    <a:pt x="499110" y="49530"/>
                  </a:cubicBezTo>
                  <a:cubicBezTo>
                    <a:pt x="495300" y="53340"/>
                    <a:pt x="491129" y="56821"/>
                    <a:pt x="487680" y="60960"/>
                  </a:cubicBezTo>
                  <a:cubicBezTo>
                    <a:pt x="484749" y="64478"/>
                    <a:pt x="483298" y="69152"/>
                    <a:pt x="480060" y="72390"/>
                  </a:cubicBezTo>
                  <a:cubicBezTo>
                    <a:pt x="473872" y="78578"/>
                    <a:pt x="460363" y="83646"/>
                    <a:pt x="453390" y="87630"/>
                  </a:cubicBezTo>
                  <a:cubicBezTo>
                    <a:pt x="444411" y="92761"/>
                    <a:pt x="434897" y="100839"/>
                    <a:pt x="426720" y="106680"/>
                  </a:cubicBezTo>
                  <a:cubicBezTo>
                    <a:pt x="422994" y="109342"/>
                    <a:pt x="419100" y="111760"/>
                    <a:pt x="415290" y="114300"/>
                  </a:cubicBezTo>
                  <a:cubicBezTo>
                    <a:pt x="388061" y="155144"/>
                    <a:pt x="430465" y="93156"/>
                    <a:pt x="396240" y="137160"/>
                  </a:cubicBezTo>
                  <a:cubicBezTo>
                    <a:pt x="390617" y="144389"/>
                    <a:pt x="386080" y="152400"/>
                    <a:pt x="381000" y="160020"/>
                  </a:cubicBezTo>
                  <a:lnTo>
                    <a:pt x="373380" y="171450"/>
                  </a:lnTo>
                  <a:cubicBezTo>
                    <a:pt x="370840" y="175260"/>
                    <a:pt x="367208" y="178536"/>
                    <a:pt x="365760" y="182880"/>
                  </a:cubicBezTo>
                  <a:cubicBezTo>
                    <a:pt x="362229" y="193472"/>
                    <a:pt x="362208" y="196877"/>
                    <a:pt x="354330" y="205740"/>
                  </a:cubicBezTo>
                  <a:cubicBezTo>
                    <a:pt x="342790" y="218723"/>
                    <a:pt x="331262" y="225206"/>
                    <a:pt x="323850" y="240030"/>
                  </a:cubicBezTo>
                  <a:cubicBezTo>
                    <a:pt x="322054" y="243622"/>
                    <a:pt x="321097" y="247585"/>
                    <a:pt x="320040" y="251460"/>
                  </a:cubicBezTo>
                  <a:cubicBezTo>
                    <a:pt x="317284" y="261564"/>
                    <a:pt x="315732" y="272005"/>
                    <a:pt x="312420" y="281940"/>
                  </a:cubicBezTo>
                  <a:cubicBezTo>
                    <a:pt x="309880" y="289560"/>
                    <a:pt x="309255" y="298117"/>
                    <a:pt x="304800" y="304800"/>
                  </a:cubicBezTo>
                  <a:cubicBezTo>
                    <a:pt x="300473" y="311290"/>
                    <a:pt x="290476" y="326744"/>
                    <a:pt x="285750" y="331470"/>
                  </a:cubicBezTo>
                  <a:cubicBezTo>
                    <a:pt x="281260" y="335960"/>
                    <a:pt x="275000" y="338410"/>
                    <a:pt x="270510" y="342900"/>
                  </a:cubicBezTo>
                  <a:cubicBezTo>
                    <a:pt x="267272" y="346138"/>
                    <a:pt x="265932" y="350908"/>
                    <a:pt x="262890" y="354330"/>
                  </a:cubicBezTo>
                  <a:cubicBezTo>
                    <a:pt x="243910" y="375683"/>
                    <a:pt x="245972" y="373229"/>
                    <a:pt x="228600" y="384810"/>
                  </a:cubicBezTo>
                  <a:cubicBezTo>
                    <a:pt x="211759" y="410072"/>
                    <a:pt x="231552" y="382001"/>
                    <a:pt x="209550" y="407670"/>
                  </a:cubicBezTo>
                  <a:cubicBezTo>
                    <a:pt x="205417" y="412491"/>
                    <a:pt x="201811" y="417743"/>
                    <a:pt x="198120" y="422910"/>
                  </a:cubicBezTo>
                  <a:cubicBezTo>
                    <a:pt x="195458" y="426636"/>
                    <a:pt x="193946" y="431325"/>
                    <a:pt x="190500" y="434340"/>
                  </a:cubicBezTo>
                  <a:cubicBezTo>
                    <a:pt x="183608" y="440371"/>
                    <a:pt x="167640" y="449580"/>
                    <a:pt x="167640" y="449580"/>
                  </a:cubicBezTo>
                  <a:cubicBezTo>
                    <a:pt x="166370" y="453390"/>
                    <a:pt x="165412" y="457319"/>
                    <a:pt x="163830" y="461010"/>
                  </a:cubicBezTo>
                  <a:cubicBezTo>
                    <a:pt x="160542" y="468682"/>
                    <a:pt x="154217" y="480928"/>
                    <a:pt x="148590" y="487680"/>
                  </a:cubicBezTo>
                  <a:cubicBezTo>
                    <a:pt x="145141" y="491819"/>
                    <a:pt x="141643" y="496121"/>
                    <a:pt x="137160" y="499110"/>
                  </a:cubicBezTo>
                  <a:cubicBezTo>
                    <a:pt x="133818" y="501338"/>
                    <a:pt x="129540" y="501650"/>
                    <a:pt x="125730" y="502920"/>
                  </a:cubicBezTo>
                  <a:cubicBezTo>
                    <a:pt x="115570" y="533400"/>
                    <a:pt x="130810" y="497840"/>
                    <a:pt x="110490" y="518160"/>
                  </a:cubicBezTo>
                  <a:cubicBezTo>
                    <a:pt x="108668" y="519982"/>
                    <a:pt x="102903" y="544698"/>
                    <a:pt x="102870" y="544830"/>
                  </a:cubicBezTo>
                  <a:cubicBezTo>
                    <a:pt x="103492" y="569715"/>
                    <a:pt x="98840" y="667665"/>
                    <a:pt x="110490" y="720090"/>
                  </a:cubicBezTo>
                  <a:cubicBezTo>
                    <a:pt x="111361" y="724010"/>
                    <a:pt x="113030" y="727710"/>
                    <a:pt x="114300" y="731520"/>
                  </a:cubicBezTo>
                  <a:cubicBezTo>
                    <a:pt x="115570" y="755650"/>
                    <a:pt x="115922" y="779846"/>
                    <a:pt x="118110" y="803910"/>
                  </a:cubicBezTo>
                  <a:cubicBezTo>
                    <a:pt x="119174" y="815615"/>
                    <a:pt x="124474" y="816638"/>
                    <a:pt x="129540" y="826770"/>
                  </a:cubicBezTo>
                  <a:cubicBezTo>
                    <a:pt x="145314" y="858318"/>
                    <a:pt x="119132" y="816873"/>
                    <a:pt x="140970" y="849630"/>
                  </a:cubicBezTo>
                  <a:cubicBezTo>
                    <a:pt x="142240" y="854710"/>
                    <a:pt x="143341" y="859835"/>
                    <a:pt x="144780" y="864870"/>
                  </a:cubicBezTo>
                  <a:cubicBezTo>
                    <a:pt x="145883" y="868732"/>
                    <a:pt x="148092" y="872315"/>
                    <a:pt x="148590" y="876300"/>
                  </a:cubicBezTo>
                  <a:cubicBezTo>
                    <a:pt x="151913" y="902884"/>
                    <a:pt x="156210" y="956310"/>
                    <a:pt x="156210" y="956310"/>
                  </a:cubicBezTo>
                  <a:cubicBezTo>
                    <a:pt x="154940" y="974090"/>
                    <a:pt x="156723" y="992357"/>
                    <a:pt x="152400" y="1009650"/>
                  </a:cubicBezTo>
                  <a:cubicBezTo>
                    <a:pt x="150179" y="1018535"/>
                    <a:pt x="140056" y="1023822"/>
                    <a:pt x="137160" y="1032510"/>
                  </a:cubicBezTo>
                  <a:cubicBezTo>
                    <a:pt x="130454" y="1052628"/>
                    <a:pt x="135578" y="1040598"/>
                    <a:pt x="118110" y="1066800"/>
                  </a:cubicBezTo>
                  <a:cubicBezTo>
                    <a:pt x="115570" y="1070610"/>
                    <a:pt x="114153" y="1075483"/>
                    <a:pt x="110490" y="1078230"/>
                  </a:cubicBezTo>
                  <a:cubicBezTo>
                    <a:pt x="107038" y="1080819"/>
                    <a:pt x="89391" y="1094494"/>
                    <a:pt x="83820" y="1097280"/>
                  </a:cubicBezTo>
                  <a:cubicBezTo>
                    <a:pt x="77730" y="1100325"/>
                    <a:pt x="62847" y="1103272"/>
                    <a:pt x="57150" y="1104900"/>
                  </a:cubicBezTo>
                  <a:cubicBezTo>
                    <a:pt x="30888" y="1112403"/>
                    <a:pt x="64115" y="1105644"/>
                    <a:pt x="22860" y="1112520"/>
                  </a:cubicBezTo>
                  <a:cubicBezTo>
                    <a:pt x="19050" y="1115060"/>
                    <a:pt x="14668" y="1116902"/>
                    <a:pt x="11430" y="1120140"/>
                  </a:cubicBezTo>
                  <a:cubicBezTo>
                    <a:pt x="4044" y="1127526"/>
                    <a:pt x="3099" y="1133704"/>
                    <a:pt x="0" y="1143000"/>
                  </a:cubicBezTo>
                  <a:cubicBezTo>
                    <a:pt x="33393" y="1176393"/>
                    <a:pt x="-7472" y="1134034"/>
                    <a:pt x="19050" y="1165860"/>
                  </a:cubicBezTo>
                  <a:cubicBezTo>
                    <a:pt x="22499" y="1169999"/>
                    <a:pt x="27172" y="1173037"/>
                    <a:pt x="30480" y="1177290"/>
                  </a:cubicBezTo>
                  <a:cubicBezTo>
                    <a:pt x="57150" y="1211580"/>
                    <a:pt x="36195" y="1188720"/>
                    <a:pt x="53340" y="1211580"/>
                  </a:cubicBezTo>
                  <a:cubicBezTo>
                    <a:pt x="57150" y="1216660"/>
                    <a:pt x="61405" y="1221435"/>
                    <a:pt x="64770" y="1226820"/>
                  </a:cubicBezTo>
                  <a:cubicBezTo>
                    <a:pt x="67780" y="1231636"/>
                    <a:pt x="67846" y="1238652"/>
                    <a:pt x="72390" y="1242060"/>
                  </a:cubicBezTo>
                  <a:cubicBezTo>
                    <a:pt x="86403" y="1252570"/>
                    <a:pt x="131712" y="1252719"/>
                    <a:pt x="140970" y="1253490"/>
                  </a:cubicBezTo>
                  <a:cubicBezTo>
                    <a:pt x="179770" y="1266423"/>
                    <a:pt x="160319" y="1261110"/>
                    <a:pt x="243840" y="1261110"/>
                  </a:cubicBezTo>
                  <a:cubicBezTo>
                    <a:pt x="266987" y="1261110"/>
                    <a:pt x="306344" y="1256282"/>
                    <a:pt x="331470" y="1253490"/>
                  </a:cubicBezTo>
                  <a:cubicBezTo>
                    <a:pt x="375920" y="1254760"/>
                    <a:pt x="420470" y="1254055"/>
                    <a:pt x="464820" y="1257300"/>
                  </a:cubicBezTo>
                  <a:cubicBezTo>
                    <a:pt x="472831" y="1257886"/>
                    <a:pt x="487680" y="1264920"/>
                    <a:pt x="487680" y="1264920"/>
                  </a:cubicBezTo>
                  <a:cubicBezTo>
                    <a:pt x="519667" y="1288910"/>
                    <a:pt x="484898" y="1266258"/>
                    <a:pt x="521970" y="1280160"/>
                  </a:cubicBezTo>
                  <a:cubicBezTo>
                    <a:pt x="526259" y="1281768"/>
                    <a:pt x="546967" y="1298254"/>
                    <a:pt x="548640" y="1299210"/>
                  </a:cubicBezTo>
                  <a:cubicBezTo>
                    <a:pt x="552127" y="1301203"/>
                    <a:pt x="556379" y="1301438"/>
                    <a:pt x="560070" y="1303020"/>
                  </a:cubicBezTo>
                  <a:cubicBezTo>
                    <a:pt x="583097" y="1312889"/>
                    <a:pt x="567608" y="1307328"/>
                    <a:pt x="586740" y="1318260"/>
                  </a:cubicBezTo>
                  <a:cubicBezTo>
                    <a:pt x="591671" y="1321078"/>
                    <a:pt x="597049" y="1323062"/>
                    <a:pt x="601980" y="1325880"/>
                  </a:cubicBezTo>
                  <a:cubicBezTo>
                    <a:pt x="632215" y="1343157"/>
                    <a:pt x="593320" y="1322416"/>
                    <a:pt x="624840" y="1344930"/>
                  </a:cubicBezTo>
                  <a:cubicBezTo>
                    <a:pt x="629462" y="1348231"/>
                    <a:pt x="635149" y="1349732"/>
                    <a:pt x="640080" y="1352550"/>
                  </a:cubicBezTo>
                  <a:cubicBezTo>
                    <a:pt x="658887" y="1363297"/>
                    <a:pt x="644944" y="1357971"/>
                    <a:pt x="666750" y="1371600"/>
                  </a:cubicBezTo>
                  <a:cubicBezTo>
                    <a:pt x="671566" y="1374610"/>
                    <a:pt x="676910" y="1376680"/>
                    <a:pt x="681990" y="1379220"/>
                  </a:cubicBezTo>
                  <a:cubicBezTo>
                    <a:pt x="687495" y="1395735"/>
                    <a:pt x="690232" y="1398465"/>
                    <a:pt x="681990" y="1421130"/>
                  </a:cubicBezTo>
                  <a:cubicBezTo>
                    <a:pt x="680149" y="1426194"/>
                    <a:pt x="674009" y="1428421"/>
                    <a:pt x="670560" y="1432560"/>
                  </a:cubicBezTo>
                  <a:cubicBezTo>
                    <a:pt x="667629" y="1436078"/>
                    <a:pt x="664800" y="1439806"/>
                    <a:pt x="662940" y="1443990"/>
                  </a:cubicBezTo>
                  <a:cubicBezTo>
                    <a:pt x="659678" y="1451330"/>
                    <a:pt x="657860" y="1459230"/>
                    <a:pt x="655320" y="1466850"/>
                  </a:cubicBezTo>
                  <a:lnTo>
                    <a:pt x="651510" y="1478280"/>
                  </a:lnTo>
                  <a:cubicBezTo>
                    <a:pt x="648991" y="1533687"/>
                    <a:pt x="654197" y="1541265"/>
                    <a:pt x="643890" y="1577340"/>
                  </a:cubicBezTo>
                  <a:cubicBezTo>
                    <a:pt x="635553" y="1606520"/>
                    <a:pt x="645818" y="1570144"/>
                    <a:pt x="632460" y="1600200"/>
                  </a:cubicBezTo>
                  <a:cubicBezTo>
                    <a:pt x="629198" y="1607540"/>
                    <a:pt x="627380" y="1615440"/>
                    <a:pt x="624840" y="1623060"/>
                  </a:cubicBezTo>
                  <a:lnTo>
                    <a:pt x="621030" y="1634490"/>
                  </a:lnTo>
                  <a:cubicBezTo>
                    <a:pt x="622300" y="1654810"/>
                    <a:pt x="623678" y="1675124"/>
                    <a:pt x="624840" y="1695450"/>
                  </a:cubicBezTo>
                  <a:cubicBezTo>
                    <a:pt x="626219" y="1719574"/>
                    <a:pt x="625385" y="1743898"/>
                    <a:pt x="628650" y="1767840"/>
                  </a:cubicBezTo>
                  <a:cubicBezTo>
                    <a:pt x="629615" y="1774915"/>
                    <a:pt x="644380" y="1786432"/>
                    <a:pt x="647700" y="1790700"/>
                  </a:cubicBezTo>
                  <a:cubicBezTo>
                    <a:pt x="653323" y="1797929"/>
                    <a:pt x="657860" y="1805940"/>
                    <a:pt x="662940" y="1813560"/>
                  </a:cubicBezTo>
                  <a:cubicBezTo>
                    <a:pt x="662953" y="1813579"/>
                    <a:pt x="678180" y="1836420"/>
                    <a:pt x="678180" y="1836420"/>
                  </a:cubicBezTo>
                  <a:cubicBezTo>
                    <a:pt x="681990" y="1842770"/>
                    <a:pt x="685167" y="1849546"/>
                    <a:pt x="689610" y="1855470"/>
                  </a:cubicBezTo>
                  <a:cubicBezTo>
                    <a:pt x="692843" y="1859781"/>
                    <a:pt x="697230" y="1863090"/>
                    <a:pt x="701040" y="1866900"/>
                  </a:cubicBezTo>
                  <a:cubicBezTo>
                    <a:pt x="710617" y="1895630"/>
                    <a:pt x="696585" y="1861331"/>
                    <a:pt x="716280" y="1885950"/>
                  </a:cubicBezTo>
                  <a:cubicBezTo>
                    <a:pt x="718789" y="1889086"/>
                    <a:pt x="718140" y="1893869"/>
                    <a:pt x="720090" y="1897380"/>
                  </a:cubicBezTo>
                  <a:cubicBezTo>
                    <a:pt x="741925" y="1936682"/>
                    <a:pt x="730519" y="1905807"/>
                    <a:pt x="739140" y="1931670"/>
                  </a:cubicBezTo>
                  <a:cubicBezTo>
                    <a:pt x="734385" y="1979224"/>
                    <a:pt x="730277" y="2002006"/>
                    <a:pt x="739140" y="2057400"/>
                  </a:cubicBezTo>
                  <a:cubicBezTo>
                    <a:pt x="739863" y="2061922"/>
                    <a:pt x="746386" y="2063160"/>
                    <a:pt x="750570" y="2065020"/>
                  </a:cubicBezTo>
                  <a:cubicBezTo>
                    <a:pt x="769350" y="2073367"/>
                    <a:pt x="783043" y="2074845"/>
                    <a:pt x="803910" y="2076450"/>
                  </a:cubicBezTo>
                  <a:cubicBezTo>
                    <a:pt x="826738" y="2078206"/>
                    <a:pt x="849657" y="2078569"/>
                    <a:pt x="872490" y="2080260"/>
                  </a:cubicBezTo>
                  <a:cubicBezTo>
                    <a:pt x="883959" y="2081110"/>
                    <a:pt x="895319" y="2083115"/>
                    <a:pt x="906780" y="2084070"/>
                  </a:cubicBezTo>
                  <a:cubicBezTo>
                    <a:pt x="925806" y="2085656"/>
                    <a:pt x="944894" y="2086416"/>
                    <a:pt x="963930" y="2087880"/>
                  </a:cubicBezTo>
                  <a:cubicBezTo>
                    <a:pt x="977916" y="2088956"/>
                    <a:pt x="991857" y="2090571"/>
                    <a:pt x="1005840" y="2091690"/>
                  </a:cubicBezTo>
                  <a:lnTo>
                    <a:pt x="1059180" y="2095500"/>
                  </a:lnTo>
                  <a:cubicBezTo>
                    <a:pt x="1070610" y="2094230"/>
                    <a:pt x="1082145" y="2093689"/>
                    <a:pt x="1093470" y="2091690"/>
                  </a:cubicBezTo>
                  <a:cubicBezTo>
                    <a:pt x="1103783" y="2089870"/>
                    <a:pt x="1113681" y="2086124"/>
                    <a:pt x="1123950" y="2084070"/>
                  </a:cubicBezTo>
                  <a:cubicBezTo>
                    <a:pt x="1130300" y="2082800"/>
                    <a:pt x="1136718" y="2081831"/>
                    <a:pt x="1143000" y="2080260"/>
                  </a:cubicBezTo>
                  <a:cubicBezTo>
                    <a:pt x="1146896" y="2079286"/>
                    <a:pt x="1150568" y="2077553"/>
                    <a:pt x="1154430" y="2076450"/>
                  </a:cubicBezTo>
                  <a:cubicBezTo>
                    <a:pt x="1159465" y="2075011"/>
                    <a:pt x="1164654" y="2074145"/>
                    <a:pt x="1169670" y="2072640"/>
                  </a:cubicBezTo>
                  <a:cubicBezTo>
                    <a:pt x="1177363" y="2070332"/>
                    <a:pt x="1184499" y="2065172"/>
                    <a:pt x="1192530" y="2065020"/>
                  </a:cubicBezTo>
                  <a:lnTo>
                    <a:pt x="1657350" y="2057400"/>
                  </a:lnTo>
                  <a:cubicBezTo>
                    <a:pt x="1666240" y="2056130"/>
                    <a:pt x="1675270" y="2055609"/>
                    <a:pt x="1684020" y="2053590"/>
                  </a:cubicBezTo>
                  <a:lnTo>
                    <a:pt x="1718310" y="2042160"/>
                  </a:lnTo>
                  <a:cubicBezTo>
                    <a:pt x="1722120" y="2040890"/>
                    <a:pt x="1725802" y="2039138"/>
                    <a:pt x="1729740" y="2038350"/>
                  </a:cubicBezTo>
                  <a:cubicBezTo>
                    <a:pt x="1736090" y="2037080"/>
                    <a:pt x="1742468" y="2035945"/>
                    <a:pt x="1748790" y="2034540"/>
                  </a:cubicBezTo>
                  <a:cubicBezTo>
                    <a:pt x="1767321" y="2030422"/>
                    <a:pt x="1773555" y="2040890"/>
                    <a:pt x="1779270" y="2038350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/>
          <p:cNvCxnSpPr/>
          <p:nvPr/>
        </p:nvCxnSpPr>
        <p:spPr>
          <a:xfrm flipV="1">
            <a:off x="6553200" y="2392680"/>
            <a:ext cx="0" cy="1188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05600" y="2209800"/>
            <a:ext cx="0" cy="1280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858000" y="1981200"/>
            <a:ext cx="0" cy="1554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010400" y="1828800"/>
            <a:ext cx="0" cy="1737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162800" y="1828800"/>
            <a:ext cx="0" cy="1828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315200" y="2438400"/>
            <a:ext cx="0" cy="1097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67600" y="2545080"/>
            <a:ext cx="0" cy="10058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620000" y="2819400"/>
            <a:ext cx="0" cy="731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772400" y="2819400"/>
            <a:ext cx="0" cy="76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924800" y="2971800"/>
            <a:ext cx="0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077200" y="1905000"/>
            <a:ext cx="0" cy="1280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391400" y="3749040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543800" y="3657600"/>
            <a:ext cx="0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96200" y="3764280"/>
            <a:ext cx="0" cy="274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48600" y="4038600"/>
            <a:ext cx="0" cy="91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34648" y="4038600"/>
            <a:ext cx="0" cy="731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587048" y="4221480"/>
            <a:ext cx="0" cy="548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739448" y="4221480"/>
            <a:ext cx="0" cy="548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891848" y="43129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044248" y="4404360"/>
            <a:ext cx="0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196648" y="4587240"/>
            <a:ext cx="0" cy="18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349048" y="4678680"/>
            <a:ext cx="0" cy="91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501448" y="4678680"/>
            <a:ext cx="0" cy="91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653848" y="4678680"/>
            <a:ext cx="0" cy="91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806248" y="4678680"/>
            <a:ext cx="0" cy="91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139248" y="5110062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Systematic sample of North-South transects in each herd unit</a:t>
            </a:r>
          </a:p>
        </p:txBody>
      </p:sp>
      <p:sp>
        <p:nvSpPr>
          <p:cNvPr id="42" name="Right Arrow 41"/>
          <p:cNvSpPr/>
          <p:nvPr/>
        </p:nvSpPr>
        <p:spPr>
          <a:xfrm rot="19503065">
            <a:off x="4573237" y="4179460"/>
            <a:ext cx="1549832" cy="3657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776519" y="1828800"/>
            <a:ext cx="0" cy="548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928919" y="1828800"/>
            <a:ext cx="0" cy="365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0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Example Data:  </a:t>
            </a:r>
            <a:r>
              <a:rPr lang="en-US" sz="3200" dirty="0" smtClean="0"/>
              <a:t>Pronghorn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953000" cy="4952999"/>
          </a:xfrm>
        </p:spPr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pronghornSiteData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186 sites</a:t>
            </a:r>
          </a:p>
          <a:p>
            <a:pPr lvl="1"/>
            <a:r>
              <a:rPr lang="en-US" dirty="0"/>
              <a:t>Lengths vary (2 – 46 km)</a:t>
            </a:r>
          </a:p>
          <a:p>
            <a:pPr lvl="1"/>
            <a:r>
              <a:rPr lang="en-US" dirty="0"/>
              <a:t>Only 1 side of transect surveyed</a:t>
            </a:r>
          </a:p>
          <a:p>
            <a:pPr lvl="1"/>
            <a:r>
              <a:rPr lang="en-US" dirty="0"/>
              <a:t>1 covariate (herd unit)</a:t>
            </a: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pronghornDetectionData</a:t>
            </a:r>
            <a:endParaRPr lang="en-US" dirty="0" smtClean="0">
              <a:latin typeface="Lucida Console" panose="020B0609040504020204" pitchFamily="49" charset="0"/>
            </a:endParaRPr>
          </a:p>
          <a:p>
            <a:pPr lvl="1"/>
            <a:r>
              <a:rPr lang="en-US" dirty="0" smtClean="0"/>
              <a:t>4,110 detected individuals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0" t="589" r="1"/>
          <a:stretch/>
        </p:blipFill>
        <p:spPr>
          <a:xfrm>
            <a:off x="5652640" y="3911158"/>
            <a:ext cx="3246284" cy="2413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748" r="45604"/>
          <a:stretch/>
        </p:blipFill>
        <p:spPr>
          <a:xfrm>
            <a:off x="5652640" y="944487"/>
            <a:ext cx="3246284" cy="2827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70124" y="3515493"/>
            <a:ext cx="182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>
                <a:solidFill>
                  <a:schemeClr val="bg1"/>
                </a:solidFill>
              </a:rPr>
              <a:t>(Amy Hunt)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Research Question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pronghorn herd in southeast Wyoming has the highest population density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Medicine Bow</a:t>
            </a:r>
          </a:p>
          <a:p>
            <a:pPr lvl="1"/>
            <a:r>
              <a:rPr lang="en-US" dirty="0" smtClean="0"/>
              <a:t>Cooper Lake</a:t>
            </a:r>
          </a:p>
          <a:p>
            <a:pPr lvl="1"/>
            <a:r>
              <a:rPr lang="en-US" dirty="0" smtClean="0"/>
              <a:t>Centennial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00600" y="2743200"/>
            <a:ext cx="2590801" cy="2892989"/>
            <a:chOff x="6480990" y="3688608"/>
            <a:chExt cx="1976794" cy="22073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5702" t="52020" r="11073"/>
            <a:stretch/>
          </p:blipFill>
          <p:spPr>
            <a:xfrm>
              <a:off x="6480990" y="3688608"/>
              <a:ext cx="1976794" cy="2207365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6557010" y="3745230"/>
              <a:ext cx="1847850" cy="2095500"/>
            </a:xfrm>
            <a:custGeom>
              <a:avLst/>
              <a:gdLst>
                <a:gd name="connsiteX0" fmla="*/ 1779270 w 1847850"/>
                <a:gd name="connsiteY0" fmla="*/ 2038350 h 2095500"/>
                <a:gd name="connsiteX1" fmla="*/ 1783080 w 1847850"/>
                <a:gd name="connsiteY1" fmla="*/ 2019300 h 2095500"/>
                <a:gd name="connsiteX2" fmla="*/ 1798320 w 1847850"/>
                <a:gd name="connsiteY2" fmla="*/ 1996440 h 2095500"/>
                <a:gd name="connsiteX3" fmla="*/ 1805940 w 1847850"/>
                <a:gd name="connsiteY3" fmla="*/ 1985010 h 2095500"/>
                <a:gd name="connsiteX4" fmla="*/ 1809750 w 1847850"/>
                <a:gd name="connsiteY4" fmla="*/ 1973580 h 2095500"/>
                <a:gd name="connsiteX5" fmla="*/ 1824990 w 1847850"/>
                <a:gd name="connsiteY5" fmla="*/ 1950720 h 2095500"/>
                <a:gd name="connsiteX6" fmla="*/ 1832610 w 1847850"/>
                <a:gd name="connsiteY6" fmla="*/ 1939290 h 2095500"/>
                <a:gd name="connsiteX7" fmla="*/ 1840230 w 1847850"/>
                <a:gd name="connsiteY7" fmla="*/ 1912620 h 2095500"/>
                <a:gd name="connsiteX8" fmla="*/ 1847850 w 1847850"/>
                <a:gd name="connsiteY8" fmla="*/ 1901190 h 2095500"/>
                <a:gd name="connsiteX9" fmla="*/ 1836420 w 1847850"/>
                <a:gd name="connsiteY9" fmla="*/ 1893570 h 2095500"/>
                <a:gd name="connsiteX10" fmla="*/ 1813560 w 1847850"/>
                <a:gd name="connsiteY10" fmla="*/ 1897380 h 2095500"/>
                <a:gd name="connsiteX11" fmla="*/ 1756410 w 1847850"/>
                <a:gd name="connsiteY11" fmla="*/ 1901190 h 2095500"/>
                <a:gd name="connsiteX12" fmla="*/ 1733550 w 1847850"/>
                <a:gd name="connsiteY12" fmla="*/ 1905000 h 2095500"/>
                <a:gd name="connsiteX13" fmla="*/ 1588770 w 1847850"/>
                <a:gd name="connsiteY13" fmla="*/ 1912620 h 2095500"/>
                <a:gd name="connsiteX14" fmla="*/ 1455420 w 1847850"/>
                <a:gd name="connsiteY14" fmla="*/ 1912620 h 2095500"/>
                <a:gd name="connsiteX15" fmla="*/ 1421130 w 1847850"/>
                <a:gd name="connsiteY15" fmla="*/ 1897380 h 2095500"/>
                <a:gd name="connsiteX16" fmla="*/ 1409700 w 1847850"/>
                <a:gd name="connsiteY16" fmla="*/ 1893570 h 2095500"/>
                <a:gd name="connsiteX17" fmla="*/ 1394460 w 1847850"/>
                <a:gd name="connsiteY17" fmla="*/ 1882140 h 2095500"/>
                <a:gd name="connsiteX18" fmla="*/ 1371600 w 1847850"/>
                <a:gd name="connsiteY18" fmla="*/ 1863090 h 2095500"/>
                <a:gd name="connsiteX19" fmla="*/ 1356360 w 1847850"/>
                <a:gd name="connsiteY19" fmla="*/ 1840230 h 2095500"/>
                <a:gd name="connsiteX20" fmla="*/ 1341120 w 1847850"/>
                <a:gd name="connsiteY20" fmla="*/ 1794510 h 2095500"/>
                <a:gd name="connsiteX21" fmla="*/ 1337310 w 1847850"/>
                <a:gd name="connsiteY21" fmla="*/ 1783080 h 2095500"/>
                <a:gd name="connsiteX22" fmla="*/ 1333500 w 1847850"/>
                <a:gd name="connsiteY22" fmla="*/ 1771650 h 2095500"/>
                <a:gd name="connsiteX23" fmla="*/ 1325880 w 1847850"/>
                <a:gd name="connsiteY23" fmla="*/ 1760220 h 2095500"/>
                <a:gd name="connsiteX24" fmla="*/ 1291590 w 1847850"/>
                <a:gd name="connsiteY24" fmla="*/ 1733550 h 2095500"/>
                <a:gd name="connsiteX25" fmla="*/ 1264920 w 1847850"/>
                <a:gd name="connsiteY25" fmla="*/ 1722120 h 2095500"/>
                <a:gd name="connsiteX26" fmla="*/ 1253490 w 1847850"/>
                <a:gd name="connsiteY26" fmla="*/ 1710690 h 2095500"/>
                <a:gd name="connsiteX27" fmla="*/ 1238250 w 1847850"/>
                <a:gd name="connsiteY27" fmla="*/ 1706880 h 2095500"/>
                <a:gd name="connsiteX28" fmla="*/ 1215390 w 1847850"/>
                <a:gd name="connsiteY28" fmla="*/ 1699260 h 2095500"/>
                <a:gd name="connsiteX29" fmla="*/ 1203960 w 1847850"/>
                <a:gd name="connsiteY29" fmla="*/ 1695450 h 2095500"/>
                <a:gd name="connsiteX30" fmla="*/ 1188720 w 1847850"/>
                <a:gd name="connsiteY30" fmla="*/ 1668780 h 2095500"/>
                <a:gd name="connsiteX31" fmla="*/ 1184910 w 1847850"/>
                <a:gd name="connsiteY31" fmla="*/ 1657350 h 2095500"/>
                <a:gd name="connsiteX32" fmla="*/ 1181100 w 1847850"/>
                <a:gd name="connsiteY32" fmla="*/ 1604010 h 2095500"/>
                <a:gd name="connsiteX33" fmla="*/ 1177290 w 1847850"/>
                <a:gd name="connsiteY33" fmla="*/ 1577340 h 2095500"/>
                <a:gd name="connsiteX34" fmla="*/ 1173480 w 1847850"/>
                <a:gd name="connsiteY34" fmla="*/ 1520190 h 2095500"/>
                <a:gd name="connsiteX35" fmla="*/ 1165860 w 1847850"/>
                <a:gd name="connsiteY35" fmla="*/ 1489710 h 2095500"/>
                <a:gd name="connsiteX36" fmla="*/ 1162050 w 1847850"/>
                <a:gd name="connsiteY36" fmla="*/ 1474470 h 2095500"/>
                <a:gd name="connsiteX37" fmla="*/ 1154430 w 1847850"/>
                <a:gd name="connsiteY37" fmla="*/ 1463040 h 2095500"/>
                <a:gd name="connsiteX38" fmla="*/ 1139190 w 1847850"/>
                <a:gd name="connsiteY38" fmla="*/ 1443990 h 2095500"/>
                <a:gd name="connsiteX39" fmla="*/ 1131570 w 1847850"/>
                <a:gd name="connsiteY39" fmla="*/ 1432560 h 2095500"/>
                <a:gd name="connsiteX40" fmla="*/ 1120140 w 1847850"/>
                <a:gd name="connsiteY40" fmla="*/ 1417320 h 2095500"/>
                <a:gd name="connsiteX41" fmla="*/ 1116330 w 1847850"/>
                <a:gd name="connsiteY41" fmla="*/ 1405890 h 2095500"/>
                <a:gd name="connsiteX42" fmla="*/ 1108710 w 1847850"/>
                <a:gd name="connsiteY42" fmla="*/ 1394460 h 2095500"/>
                <a:gd name="connsiteX43" fmla="*/ 1101090 w 1847850"/>
                <a:gd name="connsiteY43" fmla="*/ 1371600 h 2095500"/>
                <a:gd name="connsiteX44" fmla="*/ 1097280 w 1847850"/>
                <a:gd name="connsiteY44" fmla="*/ 1360170 h 2095500"/>
                <a:gd name="connsiteX45" fmla="*/ 1093470 w 1847850"/>
                <a:gd name="connsiteY45" fmla="*/ 1348740 h 2095500"/>
                <a:gd name="connsiteX46" fmla="*/ 1085850 w 1847850"/>
                <a:gd name="connsiteY46" fmla="*/ 1318260 h 2095500"/>
                <a:gd name="connsiteX47" fmla="*/ 1093470 w 1847850"/>
                <a:gd name="connsiteY47" fmla="*/ 1261110 h 2095500"/>
                <a:gd name="connsiteX48" fmla="*/ 1112520 w 1847850"/>
                <a:gd name="connsiteY48" fmla="*/ 1238250 h 2095500"/>
                <a:gd name="connsiteX49" fmla="*/ 1127760 w 1847850"/>
                <a:gd name="connsiteY49" fmla="*/ 1211580 h 2095500"/>
                <a:gd name="connsiteX50" fmla="*/ 1135380 w 1847850"/>
                <a:gd name="connsiteY50" fmla="*/ 1200150 h 2095500"/>
                <a:gd name="connsiteX51" fmla="*/ 1143000 w 1847850"/>
                <a:gd name="connsiteY51" fmla="*/ 1177290 h 2095500"/>
                <a:gd name="connsiteX52" fmla="*/ 1146810 w 1847850"/>
                <a:gd name="connsiteY52" fmla="*/ 1165860 h 2095500"/>
                <a:gd name="connsiteX53" fmla="*/ 1150620 w 1847850"/>
                <a:gd name="connsiteY53" fmla="*/ 1143000 h 2095500"/>
                <a:gd name="connsiteX54" fmla="*/ 1158240 w 1847850"/>
                <a:gd name="connsiteY54" fmla="*/ 1120140 h 2095500"/>
                <a:gd name="connsiteX55" fmla="*/ 1162050 w 1847850"/>
                <a:gd name="connsiteY55" fmla="*/ 1108710 h 2095500"/>
                <a:gd name="connsiteX56" fmla="*/ 1169670 w 1847850"/>
                <a:gd name="connsiteY56" fmla="*/ 1093470 h 2095500"/>
                <a:gd name="connsiteX57" fmla="*/ 1184910 w 1847850"/>
                <a:gd name="connsiteY57" fmla="*/ 1070610 h 2095500"/>
                <a:gd name="connsiteX58" fmla="*/ 1200150 w 1847850"/>
                <a:gd name="connsiteY58" fmla="*/ 1051560 h 2095500"/>
                <a:gd name="connsiteX59" fmla="*/ 1245870 w 1847850"/>
                <a:gd name="connsiteY59" fmla="*/ 1009650 h 2095500"/>
                <a:gd name="connsiteX60" fmla="*/ 1257300 w 1847850"/>
                <a:gd name="connsiteY60" fmla="*/ 1002030 h 2095500"/>
                <a:gd name="connsiteX61" fmla="*/ 1287780 w 1847850"/>
                <a:gd name="connsiteY61" fmla="*/ 994410 h 2095500"/>
                <a:gd name="connsiteX62" fmla="*/ 1379220 w 1847850"/>
                <a:gd name="connsiteY62" fmla="*/ 994410 h 2095500"/>
                <a:gd name="connsiteX63" fmla="*/ 1386840 w 1847850"/>
                <a:gd name="connsiteY63" fmla="*/ 982980 h 2095500"/>
                <a:gd name="connsiteX64" fmla="*/ 1379220 w 1847850"/>
                <a:gd name="connsiteY64" fmla="*/ 956310 h 2095500"/>
                <a:gd name="connsiteX65" fmla="*/ 1371600 w 1847850"/>
                <a:gd name="connsiteY65" fmla="*/ 944880 h 2095500"/>
                <a:gd name="connsiteX66" fmla="*/ 1360170 w 1847850"/>
                <a:gd name="connsiteY66" fmla="*/ 906780 h 2095500"/>
                <a:gd name="connsiteX67" fmla="*/ 1356360 w 1847850"/>
                <a:gd name="connsiteY67" fmla="*/ 895350 h 2095500"/>
                <a:gd name="connsiteX68" fmla="*/ 1352550 w 1847850"/>
                <a:gd name="connsiteY68" fmla="*/ 803910 h 2095500"/>
                <a:gd name="connsiteX69" fmla="*/ 1333500 w 1847850"/>
                <a:gd name="connsiteY69" fmla="*/ 769620 h 2095500"/>
                <a:gd name="connsiteX70" fmla="*/ 1325880 w 1847850"/>
                <a:gd name="connsiteY70" fmla="*/ 754380 h 2095500"/>
                <a:gd name="connsiteX71" fmla="*/ 1310640 w 1847850"/>
                <a:gd name="connsiteY71" fmla="*/ 720090 h 2095500"/>
                <a:gd name="connsiteX72" fmla="*/ 1299210 w 1847850"/>
                <a:gd name="connsiteY72" fmla="*/ 712470 h 2095500"/>
                <a:gd name="connsiteX73" fmla="*/ 1283970 w 1847850"/>
                <a:gd name="connsiteY73" fmla="*/ 704850 h 2095500"/>
                <a:gd name="connsiteX74" fmla="*/ 1257300 w 1847850"/>
                <a:gd name="connsiteY74" fmla="*/ 697230 h 2095500"/>
                <a:gd name="connsiteX75" fmla="*/ 1253490 w 1847850"/>
                <a:gd name="connsiteY75" fmla="*/ 685800 h 2095500"/>
                <a:gd name="connsiteX76" fmla="*/ 1261110 w 1847850"/>
                <a:gd name="connsiteY76" fmla="*/ 659130 h 2095500"/>
                <a:gd name="connsiteX77" fmla="*/ 1272540 w 1847850"/>
                <a:gd name="connsiteY77" fmla="*/ 647700 h 2095500"/>
                <a:gd name="connsiteX78" fmla="*/ 1280160 w 1847850"/>
                <a:gd name="connsiteY78" fmla="*/ 636270 h 2095500"/>
                <a:gd name="connsiteX79" fmla="*/ 1306830 w 1847850"/>
                <a:gd name="connsiteY79" fmla="*/ 624840 h 2095500"/>
                <a:gd name="connsiteX80" fmla="*/ 1322070 w 1847850"/>
                <a:gd name="connsiteY80" fmla="*/ 605790 h 2095500"/>
                <a:gd name="connsiteX81" fmla="*/ 1333500 w 1847850"/>
                <a:gd name="connsiteY81" fmla="*/ 594360 h 2095500"/>
                <a:gd name="connsiteX82" fmla="*/ 1348740 w 1847850"/>
                <a:gd name="connsiteY82" fmla="*/ 548640 h 2095500"/>
                <a:gd name="connsiteX83" fmla="*/ 1356360 w 1847850"/>
                <a:gd name="connsiteY83" fmla="*/ 525780 h 2095500"/>
                <a:gd name="connsiteX84" fmla="*/ 1367790 w 1847850"/>
                <a:gd name="connsiteY84" fmla="*/ 499110 h 2095500"/>
                <a:gd name="connsiteX85" fmla="*/ 1379220 w 1847850"/>
                <a:gd name="connsiteY85" fmla="*/ 495300 h 2095500"/>
                <a:gd name="connsiteX86" fmla="*/ 1390650 w 1847850"/>
                <a:gd name="connsiteY86" fmla="*/ 472440 h 2095500"/>
                <a:gd name="connsiteX87" fmla="*/ 1367790 w 1847850"/>
                <a:gd name="connsiteY87" fmla="*/ 457200 h 2095500"/>
                <a:gd name="connsiteX88" fmla="*/ 1356360 w 1847850"/>
                <a:gd name="connsiteY88" fmla="*/ 449580 h 2095500"/>
                <a:gd name="connsiteX89" fmla="*/ 1344930 w 1847850"/>
                <a:gd name="connsiteY89" fmla="*/ 426720 h 2095500"/>
                <a:gd name="connsiteX90" fmla="*/ 1337310 w 1847850"/>
                <a:gd name="connsiteY90" fmla="*/ 403860 h 2095500"/>
                <a:gd name="connsiteX91" fmla="*/ 1333500 w 1847850"/>
                <a:gd name="connsiteY91" fmla="*/ 392430 h 2095500"/>
                <a:gd name="connsiteX92" fmla="*/ 1325880 w 1847850"/>
                <a:gd name="connsiteY92" fmla="*/ 381000 h 2095500"/>
                <a:gd name="connsiteX93" fmla="*/ 1318260 w 1847850"/>
                <a:gd name="connsiteY93" fmla="*/ 358140 h 2095500"/>
                <a:gd name="connsiteX94" fmla="*/ 1314450 w 1847850"/>
                <a:gd name="connsiteY94" fmla="*/ 346710 h 2095500"/>
                <a:gd name="connsiteX95" fmla="*/ 1306830 w 1847850"/>
                <a:gd name="connsiteY95" fmla="*/ 335280 h 2095500"/>
                <a:gd name="connsiteX96" fmla="*/ 1310640 w 1847850"/>
                <a:gd name="connsiteY96" fmla="*/ 270510 h 2095500"/>
                <a:gd name="connsiteX97" fmla="*/ 1318260 w 1847850"/>
                <a:gd name="connsiteY97" fmla="*/ 247650 h 2095500"/>
                <a:gd name="connsiteX98" fmla="*/ 1322070 w 1847850"/>
                <a:gd name="connsiteY98" fmla="*/ 217170 h 2095500"/>
                <a:gd name="connsiteX99" fmla="*/ 1325880 w 1847850"/>
                <a:gd name="connsiteY99" fmla="*/ 190500 h 2095500"/>
                <a:gd name="connsiteX100" fmla="*/ 1322070 w 1847850"/>
                <a:gd name="connsiteY100" fmla="*/ 95250 h 2095500"/>
                <a:gd name="connsiteX101" fmla="*/ 1318260 w 1847850"/>
                <a:gd name="connsiteY101" fmla="*/ 83820 h 2095500"/>
                <a:gd name="connsiteX102" fmla="*/ 1310640 w 1847850"/>
                <a:gd name="connsiteY102" fmla="*/ 72390 h 2095500"/>
                <a:gd name="connsiteX103" fmla="*/ 1306830 w 1847850"/>
                <a:gd name="connsiteY103" fmla="*/ 60960 h 2095500"/>
                <a:gd name="connsiteX104" fmla="*/ 1299210 w 1847850"/>
                <a:gd name="connsiteY104" fmla="*/ 49530 h 2095500"/>
                <a:gd name="connsiteX105" fmla="*/ 1295400 w 1847850"/>
                <a:gd name="connsiteY105" fmla="*/ 38100 h 2095500"/>
                <a:gd name="connsiteX106" fmla="*/ 1287780 w 1847850"/>
                <a:gd name="connsiteY106" fmla="*/ 26670 h 2095500"/>
                <a:gd name="connsiteX107" fmla="*/ 1188720 w 1847850"/>
                <a:gd name="connsiteY107" fmla="*/ 22860 h 2095500"/>
                <a:gd name="connsiteX108" fmla="*/ 1123950 w 1847850"/>
                <a:gd name="connsiteY108" fmla="*/ 19050 h 2095500"/>
                <a:gd name="connsiteX109" fmla="*/ 1101090 w 1847850"/>
                <a:gd name="connsiteY109" fmla="*/ 15240 h 2095500"/>
                <a:gd name="connsiteX110" fmla="*/ 1009650 w 1847850"/>
                <a:gd name="connsiteY110" fmla="*/ 22860 h 2095500"/>
                <a:gd name="connsiteX111" fmla="*/ 906780 w 1847850"/>
                <a:gd name="connsiteY111" fmla="*/ 19050 h 2095500"/>
                <a:gd name="connsiteX112" fmla="*/ 868680 w 1847850"/>
                <a:gd name="connsiteY112" fmla="*/ 7620 h 2095500"/>
                <a:gd name="connsiteX113" fmla="*/ 857250 w 1847850"/>
                <a:gd name="connsiteY113" fmla="*/ 3810 h 2095500"/>
                <a:gd name="connsiteX114" fmla="*/ 845820 w 1847850"/>
                <a:gd name="connsiteY114" fmla="*/ 0 h 2095500"/>
                <a:gd name="connsiteX115" fmla="*/ 720090 w 1847850"/>
                <a:gd name="connsiteY115" fmla="*/ 7620 h 2095500"/>
                <a:gd name="connsiteX116" fmla="*/ 708660 w 1847850"/>
                <a:gd name="connsiteY116" fmla="*/ 11430 h 2095500"/>
                <a:gd name="connsiteX117" fmla="*/ 693420 w 1847850"/>
                <a:gd name="connsiteY117" fmla="*/ 15240 h 2095500"/>
                <a:gd name="connsiteX118" fmla="*/ 643890 w 1847850"/>
                <a:gd name="connsiteY118" fmla="*/ 22860 h 2095500"/>
                <a:gd name="connsiteX119" fmla="*/ 518160 w 1847850"/>
                <a:gd name="connsiteY119" fmla="*/ 22860 h 2095500"/>
                <a:gd name="connsiteX120" fmla="*/ 506730 w 1847850"/>
                <a:gd name="connsiteY120" fmla="*/ 26670 h 2095500"/>
                <a:gd name="connsiteX121" fmla="*/ 499110 w 1847850"/>
                <a:gd name="connsiteY121" fmla="*/ 49530 h 2095500"/>
                <a:gd name="connsiteX122" fmla="*/ 487680 w 1847850"/>
                <a:gd name="connsiteY122" fmla="*/ 60960 h 2095500"/>
                <a:gd name="connsiteX123" fmla="*/ 480060 w 1847850"/>
                <a:gd name="connsiteY123" fmla="*/ 72390 h 2095500"/>
                <a:gd name="connsiteX124" fmla="*/ 453390 w 1847850"/>
                <a:gd name="connsiteY124" fmla="*/ 87630 h 2095500"/>
                <a:gd name="connsiteX125" fmla="*/ 426720 w 1847850"/>
                <a:gd name="connsiteY125" fmla="*/ 106680 h 2095500"/>
                <a:gd name="connsiteX126" fmla="*/ 415290 w 1847850"/>
                <a:gd name="connsiteY126" fmla="*/ 114300 h 2095500"/>
                <a:gd name="connsiteX127" fmla="*/ 396240 w 1847850"/>
                <a:gd name="connsiteY127" fmla="*/ 137160 h 2095500"/>
                <a:gd name="connsiteX128" fmla="*/ 381000 w 1847850"/>
                <a:gd name="connsiteY128" fmla="*/ 160020 h 2095500"/>
                <a:gd name="connsiteX129" fmla="*/ 373380 w 1847850"/>
                <a:gd name="connsiteY129" fmla="*/ 171450 h 2095500"/>
                <a:gd name="connsiteX130" fmla="*/ 365760 w 1847850"/>
                <a:gd name="connsiteY130" fmla="*/ 182880 h 2095500"/>
                <a:gd name="connsiteX131" fmla="*/ 354330 w 1847850"/>
                <a:gd name="connsiteY131" fmla="*/ 205740 h 2095500"/>
                <a:gd name="connsiteX132" fmla="*/ 323850 w 1847850"/>
                <a:gd name="connsiteY132" fmla="*/ 240030 h 2095500"/>
                <a:gd name="connsiteX133" fmla="*/ 320040 w 1847850"/>
                <a:gd name="connsiteY133" fmla="*/ 251460 h 2095500"/>
                <a:gd name="connsiteX134" fmla="*/ 312420 w 1847850"/>
                <a:gd name="connsiteY134" fmla="*/ 281940 h 2095500"/>
                <a:gd name="connsiteX135" fmla="*/ 304800 w 1847850"/>
                <a:gd name="connsiteY135" fmla="*/ 304800 h 2095500"/>
                <a:gd name="connsiteX136" fmla="*/ 285750 w 1847850"/>
                <a:gd name="connsiteY136" fmla="*/ 331470 h 2095500"/>
                <a:gd name="connsiteX137" fmla="*/ 270510 w 1847850"/>
                <a:gd name="connsiteY137" fmla="*/ 342900 h 2095500"/>
                <a:gd name="connsiteX138" fmla="*/ 262890 w 1847850"/>
                <a:gd name="connsiteY138" fmla="*/ 354330 h 2095500"/>
                <a:gd name="connsiteX139" fmla="*/ 228600 w 1847850"/>
                <a:gd name="connsiteY139" fmla="*/ 384810 h 2095500"/>
                <a:gd name="connsiteX140" fmla="*/ 209550 w 1847850"/>
                <a:gd name="connsiteY140" fmla="*/ 407670 h 2095500"/>
                <a:gd name="connsiteX141" fmla="*/ 198120 w 1847850"/>
                <a:gd name="connsiteY141" fmla="*/ 422910 h 2095500"/>
                <a:gd name="connsiteX142" fmla="*/ 190500 w 1847850"/>
                <a:gd name="connsiteY142" fmla="*/ 434340 h 2095500"/>
                <a:gd name="connsiteX143" fmla="*/ 167640 w 1847850"/>
                <a:gd name="connsiteY143" fmla="*/ 449580 h 2095500"/>
                <a:gd name="connsiteX144" fmla="*/ 163830 w 1847850"/>
                <a:gd name="connsiteY144" fmla="*/ 461010 h 2095500"/>
                <a:gd name="connsiteX145" fmla="*/ 148590 w 1847850"/>
                <a:gd name="connsiteY145" fmla="*/ 487680 h 2095500"/>
                <a:gd name="connsiteX146" fmla="*/ 137160 w 1847850"/>
                <a:gd name="connsiteY146" fmla="*/ 499110 h 2095500"/>
                <a:gd name="connsiteX147" fmla="*/ 125730 w 1847850"/>
                <a:gd name="connsiteY147" fmla="*/ 502920 h 2095500"/>
                <a:gd name="connsiteX148" fmla="*/ 110490 w 1847850"/>
                <a:gd name="connsiteY148" fmla="*/ 518160 h 2095500"/>
                <a:gd name="connsiteX149" fmla="*/ 102870 w 1847850"/>
                <a:gd name="connsiteY149" fmla="*/ 544830 h 2095500"/>
                <a:gd name="connsiteX150" fmla="*/ 110490 w 1847850"/>
                <a:gd name="connsiteY150" fmla="*/ 720090 h 2095500"/>
                <a:gd name="connsiteX151" fmla="*/ 114300 w 1847850"/>
                <a:gd name="connsiteY151" fmla="*/ 731520 h 2095500"/>
                <a:gd name="connsiteX152" fmla="*/ 118110 w 1847850"/>
                <a:gd name="connsiteY152" fmla="*/ 803910 h 2095500"/>
                <a:gd name="connsiteX153" fmla="*/ 129540 w 1847850"/>
                <a:gd name="connsiteY153" fmla="*/ 826770 h 2095500"/>
                <a:gd name="connsiteX154" fmla="*/ 140970 w 1847850"/>
                <a:gd name="connsiteY154" fmla="*/ 849630 h 2095500"/>
                <a:gd name="connsiteX155" fmla="*/ 144780 w 1847850"/>
                <a:gd name="connsiteY155" fmla="*/ 864870 h 2095500"/>
                <a:gd name="connsiteX156" fmla="*/ 148590 w 1847850"/>
                <a:gd name="connsiteY156" fmla="*/ 876300 h 2095500"/>
                <a:gd name="connsiteX157" fmla="*/ 156210 w 1847850"/>
                <a:gd name="connsiteY157" fmla="*/ 956310 h 2095500"/>
                <a:gd name="connsiteX158" fmla="*/ 152400 w 1847850"/>
                <a:gd name="connsiteY158" fmla="*/ 1009650 h 2095500"/>
                <a:gd name="connsiteX159" fmla="*/ 137160 w 1847850"/>
                <a:gd name="connsiteY159" fmla="*/ 1032510 h 2095500"/>
                <a:gd name="connsiteX160" fmla="*/ 118110 w 1847850"/>
                <a:gd name="connsiteY160" fmla="*/ 1066800 h 2095500"/>
                <a:gd name="connsiteX161" fmla="*/ 110490 w 1847850"/>
                <a:gd name="connsiteY161" fmla="*/ 1078230 h 2095500"/>
                <a:gd name="connsiteX162" fmla="*/ 83820 w 1847850"/>
                <a:gd name="connsiteY162" fmla="*/ 1097280 h 2095500"/>
                <a:gd name="connsiteX163" fmla="*/ 57150 w 1847850"/>
                <a:gd name="connsiteY163" fmla="*/ 1104900 h 2095500"/>
                <a:gd name="connsiteX164" fmla="*/ 22860 w 1847850"/>
                <a:gd name="connsiteY164" fmla="*/ 1112520 h 2095500"/>
                <a:gd name="connsiteX165" fmla="*/ 11430 w 1847850"/>
                <a:gd name="connsiteY165" fmla="*/ 1120140 h 2095500"/>
                <a:gd name="connsiteX166" fmla="*/ 0 w 1847850"/>
                <a:gd name="connsiteY166" fmla="*/ 1143000 h 2095500"/>
                <a:gd name="connsiteX167" fmla="*/ 19050 w 1847850"/>
                <a:gd name="connsiteY167" fmla="*/ 1165860 h 2095500"/>
                <a:gd name="connsiteX168" fmla="*/ 30480 w 1847850"/>
                <a:gd name="connsiteY168" fmla="*/ 1177290 h 2095500"/>
                <a:gd name="connsiteX169" fmla="*/ 53340 w 1847850"/>
                <a:gd name="connsiteY169" fmla="*/ 1211580 h 2095500"/>
                <a:gd name="connsiteX170" fmla="*/ 64770 w 1847850"/>
                <a:gd name="connsiteY170" fmla="*/ 1226820 h 2095500"/>
                <a:gd name="connsiteX171" fmla="*/ 72390 w 1847850"/>
                <a:gd name="connsiteY171" fmla="*/ 1242060 h 2095500"/>
                <a:gd name="connsiteX172" fmla="*/ 140970 w 1847850"/>
                <a:gd name="connsiteY172" fmla="*/ 1253490 h 2095500"/>
                <a:gd name="connsiteX173" fmla="*/ 243840 w 1847850"/>
                <a:gd name="connsiteY173" fmla="*/ 1261110 h 2095500"/>
                <a:gd name="connsiteX174" fmla="*/ 331470 w 1847850"/>
                <a:gd name="connsiteY174" fmla="*/ 1253490 h 2095500"/>
                <a:gd name="connsiteX175" fmla="*/ 464820 w 1847850"/>
                <a:gd name="connsiteY175" fmla="*/ 1257300 h 2095500"/>
                <a:gd name="connsiteX176" fmla="*/ 487680 w 1847850"/>
                <a:gd name="connsiteY176" fmla="*/ 1264920 h 2095500"/>
                <a:gd name="connsiteX177" fmla="*/ 521970 w 1847850"/>
                <a:gd name="connsiteY177" fmla="*/ 1280160 h 2095500"/>
                <a:gd name="connsiteX178" fmla="*/ 548640 w 1847850"/>
                <a:gd name="connsiteY178" fmla="*/ 1299210 h 2095500"/>
                <a:gd name="connsiteX179" fmla="*/ 560070 w 1847850"/>
                <a:gd name="connsiteY179" fmla="*/ 1303020 h 2095500"/>
                <a:gd name="connsiteX180" fmla="*/ 586740 w 1847850"/>
                <a:gd name="connsiteY180" fmla="*/ 1318260 h 2095500"/>
                <a:gd name="connsiteX181" fmla="*/ 601980 w 1847850"/>
                <a:gd name="connsiteY181" fmla="*/ 1325880 h 2095500"/>
                <a:gd name="connsiteX182" fmla="*/ 624840 w 1847850"/>
                <a:gd name="connsiteY182" fmla="*/ 1344930 h 2095500"/>
                <a:gd name="connsiteX183" fmla="*/ 640080 w 1847850"/>
                <a:gd name="connsiteY183" fmla="*/ 1352550 h 2095500"/>
                <a:gd name="connsiteX184" fmla="*/ 666750 w 1847850"/>
                <a:gd name="connsiteY184" fmla="*/ 1371600 h 2095500"/>
                <a:gd name="connsiteX185" fmla="*/ 681990 w 1847850"/>
                <a:gd name="connsiteY185" fmla="*/ 1379220 h 2095500"/>
                <a:gd name="connsiteX186" fmla="*/ 681990 w 1847850"/>
                <a:gd name="connsiteY186" fmla="*/ 1421130 h 2095500"/>
                <a:gd name="connsiteX187" fmla="*/ 670560 w 1847850"/>
                <a:gd name="connsiteY187" fmla="*/ 1432560 h 2095500"/>
                <a:gd name="connsiteX188" fmla="*/ 662940 w 1847850"/>
                <a:gd name="connsiteY188" fmla="*/ 1443990 h 2095500"/>
                <a:gd name="connsiteX189" fmla="*/ 655320 w 1847850"/>
                <a:gd name="connsiteY189" fmla="*/ 1466850 h 2095500"/>
                <a:gd name="connsiteX190" fmla="*/ 651510 w 1847850"/>
                <a:gd name="connsiteY190" fmla="*/ 1478280 h 2095500"/>
                <a:gd name="connsiteX191" fmla="*/ 643890 w 1847850"/>
                <a:gd name="connsiteY191" fmla="*/ 1577340 h 2095500"/>
                <a:gd name="connsiteX192" fmla="*/ 632460 w 1847850"/>
                <a:gd name="connsiteY192" fmla="*/ 1600200 h 2095500"/>
                <a:gd name="connsiteX193" fmla="*/ 624840 w 1847850"/>
                <a:gd name="connsiteY193" fmla="*/ 1623060 h 2095500"/>
                <a:gd name="connsiteX194" fmla="*/ 621030 w 1847850"/>
                <a:gd name="connsiteY194" fmla="*/ 1634490 h 2095500"/>
                <a:gd name="connsiteX195" fmla="*/ 624840 w 1847850"/>
                <a:gd name="connsiteY195" fmla="*/ 1695450 h 2095500"/>
                <a:gd name="connsiteX196" fmla="*/ 628650 w 1847850"/>
                <a:gd name="connsiteY196" fmla="*/ 1767840 h 2095500"/>
                <a:gd name="connsiteX197" fmla="*/ 647700 w 1847850"/>
                <a:gd name="connsiteY197" fmla="*/ 1790700 h 2095500"/>
                <a:gd name="connsiteX198" fmla="*/ 662940 w 1847850"/>
                <a:gd name="connsiteY198" fmla="*/ 1813560 h 2095500"/>
                <a:gd name="connsiteX199" fmla="*/ 678180 w 1847850"/>
                <a:gd name="connsiteY199" fmla="*/ 1836420 h 2095500"/>
                <a:gd name="connsiteX200" fmla="*/ 689610 w 1847850"/>
                <a:gd name="connsiteY200" fmla="*/ 1855470 h 2095500"/>
                <a:gd name="connsiteX201" fmla="*/ 701040 w 1847850"/>
                <a:gd name="connsiteY201" fmla="*/ 1866900 h 2095500"/>
                <a:gd name="connsiteX202" fmla="*/ 716280 w 1847850"/>
                <a:gd name="connsiteY202" fmla="*/ 1885950 h 2095500"/>
                <a:gd name="connsiteX203" fmla="*/ 720090 w 1847850"/>
                <a:gd name="connsiteY203" fmla="*/ 1897380 h 2095500"/>
                <a:gd name="connsiteX204" fmla="*/ 739140 w 1847850"/>
                <a:gd name="connsiteY204" fmla="*/ 1931670 h 2095500"/>
                <a:gd name="connsiteX205" fmla="*/ 739140 w 1847850"/>
                <a:gd name="connsiteY205" fmla="*/ 2057400 h 2095500"/>
                <a:gd name="connsiteX206" fmla="*/ 750570 w 1847850"/>
                <a:gd name="connsiteY206" fmla="*/ 2065020 h 2095500"/>
                <a:gd name="connsiteX207" fmla="*/ 803910 w 1847850"/>
                <a:gd name="connsiteY207" fmla="*/ 2076450 h 2095500"/>
                <a:gd name="connsiteX208" fmla="*/ 872490 w 1847850"/>
                <a:gd name="connsiteY208" fmla="*/ 2080260 h 2095500"/>
                <a:gd name="connsiteX209" fmla="*/ 906780 w 1847850"/>
                <a:gd name="connsiteY209" fmla="*/ 2084070 h 2095500"/>
                <a:gd name="connsiteX210" fmla="*/ 963930 w 1847850"/>
                <a:gd name="connsiteY210" fmla="*/ 2087880 h 2095500"/>
                <a:gd name="connsiteX211" fmla="*/ 1005840 w 1847850"/>
                <a:gd name="connsiteY211" fmla="*/ 2091690 h 2095500"/>
                <a:gd name="connsiteX212" fmla="*/ 1059180 w 1847850"/>
                <a:gd name="connsiteY212" fmla="*/ 2095500 h 2095500"/>
                <a:gd name="connsiteX213" fmla="*/ 1093470 w 1847850"/>
                <a:gd name="connsiteY213" fmla="*/ 2091690 h 2095500"/>
                <a:gd name="connsiteX214" fmla="*/ 1123950 w 1847850"/>
                <a:gd name="connsiteY214" fmla="*/ 2084070 h 2095500"/>
                <a:gd name="connsiteX215" fmla="*/ 1143000 w 1847850"/>
                <a:gd name="connsiteY215" fmla="*/ 2080260 h 2095500"/>
                <a:gd name="connsiteX216" fmla="*/ 1154430 w 1847850"/>
                <a:gd name="connsiteY216" fmla="*/ 2076450 h 2095500"/>
                <a:gd name="connsiteX217" fmla="*/ 1169670 w 1847850"/>
                <a:gd name="connsiteY217" fmla="*/ 2072640 h 2095500"/>
                <a:gd name="connsiteX218" fmla="*/ 1192530 w 1847850"/>
                <a:gd name="connsiteY218" fmla="*/ 2065020 h 2095500"/>
                <a:gd name="connsiteX219" fmla="*/ 1657350 w 1847850"/>
                <a:gd name="connsiteY219" fmla="*/ 2057400 h 2095500"/>
                <a:gd name="connsiteX220" fmla="*/ 1684020 w 1847850"/>
                <a:gd name="connsiteY220" fmla="*/ 2053590 h 2095500"/>
                <a:gd name="connsiteX221" fmla="*/ 1718310 w 1847850"/>
                <a:gd name="connsiteY221" fmla="*/ 2042160 h 2095500"/>
                <a:gd name="connsiteX222" fmla="*/ 1729740 w 1847850"/>
                <a:gd name="connsiteY222" fmla="*/ 2038350 h 2095500"/>
                <a:gd name="connsiteX223" fmla="*/ 1748790 w 1847850"/>
                <a:gd name="connsiteY223" fmla="*/ 2034540 h 2095500"/>
                <a:gd name="connsiteX224" fmla="*/ 1779270 w 1847850"/>
                <a:gd name="connsiteY224" fmla="*/ 203835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847850" h="2095500">
                  <a:moveTo>
                    <a:pt x="1779270" y="2038350"/>
                  </a:moveTo>
                  <a:cubicBezTo>
                    <a:pt x="1784985" y="2035810"/>
                    <a:pt x="1780400" y="2025195"/>
                    <a:pt x="1783080" y="2019300"/>
                  </a:cubicBezTo>
                  <a:cubicBezTo>
                    <a:pt x="1786870" y="2010963"/>
                    <a:pt x="1793240" y="2004060"/>
                    <a:pt x="1798320" y="1996440"/>
                  </a:cubicBezTo>
                  <a:cubicBezTo>
                    <a:pt x="1800860" y="1992630"/>
                    <a:pt x="1804492" y="1989354"/>
                    <a:pt x="1805940" y="1985010"/>
                  </a:cubicBezTo>
                  <a:cubicBezTo>
                    <a:pt x="1807210" y="1981200"/>
                    <a:pt x="1807800" y="1977091"/>
                    <a:pt x="1809750" y="1973580"/>
                  </a:cubicBezTo>
                  <a:cubicBezTo>
                    <a:pt x="1814198" y="1965574"/>
                    <a:pt x="1819910" y="1958340"/>
                    <a:pt x="1824990" y="1950720"/>
                  </a:cubicBezTo>
                  <a:lnTo>
                    <a:pt x="1832610" y="1939290"/>
                  </a:lnTo>
                  <a:cubicBezTo>
                    <a:pt x="1833831" y="1934407"/>
                    <a:pt x="1837497" y="1918086"/>
                    <a:pt x="1840230" y="1912620"/>
                  </a:cubicBezTo>
                  <a:cubicBezTo>
                    <a:pt x="1842278" y="1908524"/>
                    <a:pt x="1845310" y="1905000"/>
                    <a:pt x="1847850" y="1901190"/>
                  </a:cubicBezTo>
                  <a:cubicBezTo>
                    <a:pt x="1844040" y="1898650"/>
                    <a:pt x="1840971" y="1894076"/>
                    <a:pt x="1836420" y="1893570"/>
                  </a:cubicBezTo>
                  <a:cubicBezTo>
                    <a:pt x="1828742" y="1892717"/>
                    <a:pt x="1821250" y="1896648"/>
                    <a:pt x="1813560" y="1897380"/>
                  </a:cubicBezTo>
                  <a:cubicBezTo>
                    <a:pt x="1794554" y="1899190"/>
                    <a:pt x="1775460" y="1899920"/>
                    <a:pt x="1756410" y="1901190"/>
                  </a:cubicBezTo>
                  <a:cubicBezTo>
                    <a:pt x="1748790" y="1902460"/>
                    <a:pt x="1741222" y="1904097"/>
                    <a:pt x="1733550" y="1905000"/>
                  </a:cubicBezTo>
                  <a:cubicBezTo>
                    <a:pt x="1682704" y="1910982"/>
                    <a:pt x="1643927" y="1910577"/>
                    <a:pt x="1588770" y="1912620"/>
                  </a:cubicBezTo>
                  <a:cubicBezTo>
                    <a:pt x="1534590" y="1921650"/>
                    <a:pt x="1549635" y="1920696"/>
                    <a:pt x="1455420" y="1912620"/>
                  </a:cubicBezTo>
                  <a:cubicBezTo>
                    <a:pt x="1431694" y="1910586"/>
                    <a:pt x="1437261" y="1905445"/>
                    <a:pt x="1421130" y="1897380"/>
                  </a:cubicBezTo>
                  <a:cubicBezTo>
                    <a:pt x="1417538" y="1895584"/>
                    <a:pt x="1413510" y="1894840"/>
                    <a:pt x="1409700" y="1893570"/>
                  </a:cubicBezTo>
                  <a:cubicBezTo>
                    <a:pt x="1404620" y="1889760"/>
                    <a:pt x="1399627" y="1885831"/>
                    <a:pt x="1394460" y="1882140"/>
                  </a:cubicBezTo>
                  <a:cubicBezTo>
                    <a:pt x="1383453" y="1874278"/>
                    <a:pt x="1380494" y="1874526"/>
                    <a:pt x="1371600" y="1863090"/>
                  </a:cubicBezTo>
                  <a:cubicBezTo>
                    <a:pt x="1365977" y="1855861"/>
                    <a:pt x="1359256" y="1848918"/>
                    <a:pt x="1356360" y="1840230"/>
                  </a:cubicBezTo>
                  <a:lnTo>
                    <a:pt x="1341120" y="1794510"/>
                  </a:lnTo>
                  <a:lnTo>
                    <a:pt x="1337310" y="1783080"/>
                  </a:lnTo>
                  <a:cubicBezTo>
                    <a:pt x="1336040" y="1779270"/>
                    <a:pt x="1335728" y="1774992"/>
                    <a:pt x="1333500" y="1771650"/>
                  </a:cubicBezTo>
                  <a:cubicBezTo>
                    <a:pt x="1330960" y="1767840"/>
                    <a:pt x="1328811" y="1763738"/>
                    <a:pt x="1325880" y="1760220"/>
                  </a:cubicBezTo>
                  <a:cubicBezTo>
                    <a:pt x="1314689" y="1746791"/>
                    <a:pt x="1307520" y="1744170"/>
                    <a:pt x="1291590" y="1733550"/>
                  </a:cubicBezTo>
                  <a:cubicBezTo>
                    <a:pt x="1275803" y="1723025"/>
                    <a:pt x="1284602" y="1727041"/>
                    <a:pt x="1264920" y="1722120"/>
                  </a:cubicBezTo>
                  <a:cubicBezTo>
                    <a:pt x="1261110" y="1718310"/>
                    <a:pt x="1258168" y="1713363"/>
                    <a:pt x="1253490" y="1710690"/>
                  </a:cubicBezTo>
                  <a:cubicBezTo>
                    <a:pt x="1248944" y="1708092"/>
                    <a:pt x="1243266" y="1708385"/>
                    <a:pt x="1238250" y="1706880"/>
                  </a:cubicBezTo>
                  <a:cubicBezTo>
                    <a:pt x="1230557" y="1704572"/>
                    <a:pt x="1223010" y="1701800"/>
                    <a:pt x="1215390" y="1699260"/>
                  </a:cubicBezTo>
                  <a:lnTo>
                    <a:pt x="1203960" y="1695450"/>
                  </a:lnTo>
                  <a:cubicBezTo>
                    <a:pt x="1196307" y="1683971"/>
                    <a:pt x="1194521" y="1682315"/>
                    <a:pt x="1188720" y="1668780"/>
                  </a:cubicBezTo>
                  <a:cubicBezTo>
                    <a:pt x="1187138" y="1665089"/>
                    <a:pt x="1186180" y="1661160"/>
                    <a:pt x="1184910" y="1657350"/>
                  </a:cubicBezTo>
                  <a:cubicBezTo>
                    <a:pt x="1183640" y="1639570"/>
                    <a:pt x="1182790" y="1621755"/>
                    <a:pt x="1181100" y="1604010"/>
                  </a:cubicBezTo>
                  <a:cubicBezTo>
                    <a:pt x="1180249" y="1595070"/>
                    <a:pt x="1178103" y="1586283"/>
                    <a:pt x="1177290" y="1577340"/>
                  </a:cubicBezTo>
                  <a:cubicBezTo>
                    <a:pt x="1175561" y="1558326"/>
                    <a:pt x="1175380" y="1539188"/>
                    <a:pt x="1173480" y="1520190"/>
                  </a:cubicBezTo>
                  <a:cubicBezTo>
                    <a:pt x="1171692" y="1502314"/>
                    <a:pt x="1169975" y="1504113"/>
                    <a:pt x="1165860" y="1489710"/>
                  </a:cubicBezTo>
                  <a:cubicBezTo>
                    <a:pt x="1164421" y="1484675"/>
                    <a:pt x="1164113" y="1479283"/>
                    <a:pt x="1162050" y="1474470"/>
                  </a:cubicBezTo>
                  <a:cubicBezTo>
                    <a:pt x="1160246" y="1470261"/>
                    <a:pt x="1156478" y="1467136"/>
                    <a:pt x="1154430" y="1463040"/>
                  </a:cubicBezTo>
                  <a:cubicBezTo>
                    <a:pt x="1145228" y="1444637"/>
                    <a:pt x="1158458" y="1456835"/>
                    <a:pt x="1139190" y="1443990"/>
                  </a:cubicBezTo>
                  <a:cubicBezTo>
                    <a:pt x="1136650" y="1440180"/>
                    <a:pt x="1134232" y="1436286"/>
                    <a:pt x="1131570" y="1432560"/>
                  </a:cubicBezTo>
                  <a:cubicBezTo>
                    <a:pt x="1127879" y="1427393"/>
                    <a:pt x="1123290" y="1422833"/>
                    <a:pt x="1120140" y="1417320"/>
                  </a:cubicBezTo>
                  <a:cubicBezTo>
                    <a:pt x="1118147" y="1413833"/>
                    <a:pt x="1118126" y="1409482"/>
                    <a:pt x="1116330" y="1405890"/>
                  </a:cubicBezTo>
                  <a:cubicBezTo>
                    <a:pt x="1114282" y="1401794"/>
                    <a:pt x="1110570" y="1398644"/>
                    <a:pt x="1108710" y="1394460"/>
                  </a:cubicBezTo>
                  <a:cubicBezTo>
                    <a:pt x="1105448" y="1387120"/>
                    <a:pt x="1103630" y="1379220"/>
                    <a:pt x="1101090" y="1371600"/>
                  </a:cubicBezTo>
                  <a:lnTo>
                    <a:pt x="1097280" y="1360170"/>
                  </a:lnTo>
                  <a:cubicBezTo>
                    <a:pt x="1096010" y="1356360"/>
                    <a:pt x="1094444" y="1352636"/>
                    <a:pt x="1093470" y="1348740"/>
                  </a:cubicBezTo>
                  <a:lnTo>
                    <a:pt x="1085850" y="1318260"/>
                  </a:lnTo>
                  <a:cubicBezTo>
                    <a:pt x="1086701" y="1308045"/>
                    <a:pt x="1085689" y="1276673"/>
                    <a:pt x="1093470" y="1261110"/>
                  </a:cubicBezTo>
                  <a:cubicBezTo>
                    <a:pt x="1100565" y="1246921"/>
                    <a:pt x="1101987" y="1250889"/>
                    <a:pt x="1112520" y="1238250"/>
                  </a:cubicBezTo>
                  <a:cubicBezTo>
                    <a:pt x="1120959" y="1228124"/>
                    <a:pt x="1120985" y="1223437"/>
                    <a:pt x="1127760" y="1211580"/>
                  </a:cubicBezTo>
                  <a:cubicBezTo>
                    <a:pt x="1130032" y="1207604"/>
                    <a:pt x="1133520" y="1204334"/>
                    <a:pt x="1135380" y="1200150"/>
                  </a:cubicBezTo>
                  <a:cubicBezTo>
                    <a:pt x="1138642" y="1192810"/>
                    <a:pt x="1140460" y="1184910"/>
                    <a:pt x="1143000" y="1177290"/>
                  </a:cubicBezTo>
                  <a:cubicBezTo>
                    <a:pt x="1144270" y="1173480"/>
                    <a:pt x="1146150" y="1169821"/>
                    <a:pt x="1146810" y="1165860"/>
                  </a:cubicBezTo>
                  <a:cubicBezTo>
                    <a:pt x="1148080" y="1158240"/>
                    <a:pt x="1148746" y="1150494"/>
                    <a:pt x="1150620" y="1143000"/>
                  </a:cubicBezTo>
                  <a:cubicBezTo>
                    <a:pt x="1152568" y="1135208"/>
                    <a:pt x="1155700" y="1127760"/>
                    <a:pt x="1158240" y="1120140"/>
                  </a:cubicBezTo>
                  <a:cubicBezTo>
                    <a:pt x="1159510" y="1116330"/>
                    <a:pt x="1160254" y="1112302"/>
                    <a:pt x="1162050" y="1108710"/>
                  </a:cubicBezTo>
                  <a:cubicBezTo>
                    <a:pt x="1164590" y="1103630"/>
                    <a:pt x="1166748" y="1098340"/>
                    <a:pt x="1169670" y="1093470"/>
                  </a:cubicBezTo>
                  <a:cubicBezTo>
                    <a:pt x="1174382" y="1085617"/>
                    <a:pt x="1182014" y="1079298"/>
                    <a:pt x="1184910" y="1070610"/>
                  </a:cubicBezTo>
                  <a:cubicBezTo>
                    <a:pt x="1190168" y="1054836"/>
                    <a:pt x="1185378" y="1061408"/>
                    <a:pt x="1200150" y="1051560"/>
                  </a:cubicBezTo>
                  <a:cubicBezTo>
                    <a:pt x="1216298" y="1027339"/>
                    <a:pt x="1205949" y="1040358"/>
                    <a:pt x="1245870" y="1009650"/>
                  </a:cubicBezTo>
                  <a:cubicBezTo>
                    <a:pt x="1249499" y="1006858"/>
                    <a:pt x="1252997" y="1003595"/>
                    <a:pt x="1257300" y="1002030"/>
                  </a:cubicBezTo>
                  <a:cubicBezTo>
                    <a:pt x="1267142" y="998451"/>
                    <a:pt x="1287780" y="994410"/>
                    <a:pt x="1287780" y="994410"/>
                  </a:cubicBezTo>
                  <a:cubicBezTo>
                    <a:pt x="1304510" y="995525"/>
                    <a:pt x="1357214" y="1002412"/>
                    <a:pt x="1379220" y="994410"/>
                  </a:cubicBezTo>
                  <a:cubicBezTo>
                    <a:pt x="1383523" y="992845"/>
                    <a:pt x="1384300" y="986790"/>
                    <a:pt x="1386840" y="982980"/>
                  </a:cubicBezTo>
                  <a:cubicBezTo>
                    <a:pt x="1385619" y="978097"/>
                    <a:pt x="1381953" y="961776"/>
                    <a:pt x="1379220" y="956310"/>
                  </a:cubicBezTo>
                  <a:cubicBezTo>
                    <a:pt x="1377172" y="952214"/>
                    <a:pt x="1373460" y="949064"/>
                    <a:pt x="1371600" y="944880"/>
                  </a:cubicBezTo>
                  <a:cubicBezTo>
                    <a:pt x="1364357" y="928582"/>
                    <a:pt x="1364603" y="922296"/>
                    <a:pt x="1360170" y="906780"/>
                  </a:cubicBezTo>
                  <a:cubicBezTo>
                    <a:pt x="1359067" y="902918"/>
                    <a:pt x="1357630" y="899160"/>
                    <a:pt x="1356360" y="895350"/>
                  </a:cubicBezTo>
                  <a:cubicBezTo>
                    <a:pt x="1355090" y="864870"/>
                    <a:pt x="1354804" y="834333"/>
                    <a:pt x="1352550" y="803910"/>
                  </a:cubicBezTo>
                  <a:cubicBezTo>
                    <a:pt x="1351634" y="791542"/>
                    <a:pt x="1337765" y="778150"/>
                    <a:pt x="1333500" y="769620"/>
                  </a:cubicBezTo>
                  <a:cubicBezTo>
                    <a:pt x="1330960" y="764540"/>
                    <a:pt x="1327989" y="759653"/>
                    <a:pt x="1325880" y="754380"/>
                  </a:cubicBezTo>
                  <a:cubicBezTo>
                    <a:pt x="1320850" y="741805"/>
                    <a:pt x="1320413" y="729863"/>
                    <a:pt x="1310640" y="720090"/>
                  </a:cubicBezTo>
                  <a:cubicBezTo>
                    <a:pt x="1307402" y="716852"/>
                    <a:pt x="1303186" y="714742"/>
                    <a:pt x="1299210" y="712470"/>
                  </a:cubicBezTo>
                  <a:cubicBezTo>
                    <a:pt x="1294279" y="709652"/>
                    <a:pt x="1289190" y="707087"/>
                    <a:pt x="1283970" y="704850"/>
                  </a:cubicBezTo>
                  <a:cubicBezTo>
                    <a:pt x="1276318" y="701570"/>
                    <a:pt x="1265034" y="699163"/>
                    <a:pt x="1257300" y="697230"/>
                  </a:cubicBezTo>
                  <a:cubicBezTo>
                    <a:pt x="1256030" y="693420"/>
                    <a:pt x="1253490" y="689816"/>
                    <a:pt x="1253490" y="685800"/>
                  </a:cubicBezTo>
                  <a:cubicBezTo>
                    <a:pt x="1253490" y="684530"/>
                    <a:pt x="1259313" y="661825"/>
                    <a:pt x="1261110" y="659130"/>
                  </a:cubicBezTo>
                  <a:cubicBezTo>
                    <a:pt x="1264099" y="654647"/>
                    <a:pt x="1269091" y="651839"/>
                    <a:pt x="1272540" y="647700"/>
                  </a:cubicBezTo>
                  <a:cubicBezTo>
                    <a:pt x="1275471" y="644182"/>
                    <a:pt x="1276922" y="639508"/>
                    <a:pt x="1280160" y="636270"/>
                  </a:cubicBezTo>
                  <a:cubicBezTo>
                    <a:pt x="1288931" y="627499"/>
                    <a:pt x="1295171" y="627755"/>
                    <a:pt x="1306830" y="624840"/>
                  </a:cubicBezTo>
                  <a:cubicBezTo>
                    <a:pt x="1332393" y="607798"/>
                    <a:pt x="1307348" y="627874"/>
                    <a:pt x="1322070" y="605790"/>
                  </a:cubicBezTo>
                  <a:cubicBezTo>
                    <a:pt x="1325059" y="601307"/>
                    <a:pt x="1330368" y="598745"/>
                    <a:pt x="1333500" y="594360"/>
                  </a:cubicBezTo>
                  <a:cubicBezTo>
                    <a:pt x="1344239" y="579325"/>
                    <a:pt x="1342627" y="566980"/>
                    <a:pt x="1348740" y="548640"/>
                  </a:cubicBezTo>
                  <a:lnTo>
                    <a:pt x="1356360" y="525780"/>
                  </a:lnTo>
                  <a:cubicBezTo>
                    <a:pt x="1358637" y="518949"/>
                    <a:pt x="1363082" y="503818"/>
                    <a:pt x="1367790" y="499110"/>
                  </a:cubicBezTo>
                  <a:cubicBezTo>
                    <a:pt x="1370630" y="496270"/>
                    <a:pt x="1375410" y="496570"/>
                    <a:pt x="1379220" y="495300"/>
                  </a:cubicBezTo>
                  <a:cubicBezTo>
                    <a:pt x="1379972" y="494172"/>
                    <a:pt x="1393370" y="476248"/>
                    <a:pt x="1390650" y="472440"/>
                  </a:cubicBezTo>
                  <a:cubicBezTo>
                    <a:pt x="1385327" y="464988"/>
                    <a:pt x="1375410" y="462280"/>
                    <a:pt x="1367790" y="457200"/>
                  </a:cubicBezTo>
                  <a:lnTo>
                    <a:pt x="1356360" y="449580"/>
                  </a:lnTo>
                  <a:cubicBezTo>
                    <a:pt x="1342465" y="407895"/>
                    <a:pt x="1364625" y="471035"/>
                    <a:pt x="1344930" y="426720"/>
                  </a:cubicBezTo>
                  <a:cubicBezTo>
                    <a:pt x="1341668" y="419380"/>
                    <a:pt x="1339850" y="411480"/>
                    <a:pt x="1337310" y="403860"/>
                  </a:cubicBezTo>
                  <a:cubicBezTo>
                    <a:pt x="1336040" y="400050"/>
                    <a:pt x="1335728" y="395772"/>
                    <a:pt x="1333500" y="392430"/>
                  </a:cubicBezTo>
                  <a:cubicBezTo>
                    <a:pt x="1330960" y="388620"/>
                    <a:pt x="1327740" y="385184"/>
                    <a:pt x="1325880" y="381000"/>
                  </a:cubicBezTo>
                  <a:cubicBezTo>
                    <a:pt x="1322618" y="373660"/>
                    <a:pt x="1320800" y="365760"/>
                    <a:pt x="1318260" y="358140"/>
                  </a:cubicBezTo>
                  <a:cubicBezTo>
                    <a:pt x="1316990" y="354330"/>
                    <a:pt x="1316678" y="350052"/>
                    <a:pt x="1314450" y="346710"/>
                  </a:cubicBezTo>
                  <a:lnTo>
                    <a:pt x="1306830" y="335280"/>
                  </a:lnTo>
                  <a:cubicBezTo>
                    <a:pt x="1308100" y="313690"/>
                    <a:pt x="1307843" y="291956"/>
                    <a:pt x="1310640" y="270510"/>
                  </a:cubicBezTo>
                  <a:cubicBezTo>
                    <a:pt x="1311679" y="262545"/>
                    <a:pt x="1318260" y="247650"/>
                    <a:pt x="1318260" y="247650"/>
                  </a:cubicBezTo>
                  <a:cubicBezTo>
                    <a:pt x="1319530" y="237490"/>
                    <a:pt x="1320717" y="227319"/>
                    <a:pt x="1322070" y="217170"/>
                  </a:cubicBezTo>
                  <a:cubicBezTo>
                    <a:pt x="1323257" y="208269"/>
                    <a:pt x="1325880" y="199480"/>
                    <a:pt x="1325880" y="190500"/>
                  </a:cubicBezTo>
                  <a:cubicBezTo>
                    <a:pt x="1325880" y="158725"/>
                    <a:pt x="1324334" y="126945"/>
                    <a:pt x="1322070" y="95250"/>
                  </a:cubicBezTo>
                  <a:cubicBezTo>
                    <a:pt x="1321784" y="91244"/>
                    <a:pt x="1320056" y="87412"/>
                    <a:pt x="1318260" y="83820"/>
                  </a:cubicBezTo>
                  <a:cubicBezTo>
                    <a:pt x="1316212" y="79724"/>
                    <a:pt x="1312688" y="76486"/>
                    <a:pt x="1310640" y="72390"/>
                  </a:cubicBezTo>
                  <a:cubicBezTo>
                    <a:pt x="1308844" y="68798"/>
                    <a:pt x="1308626" y="64552"/>
                    <a:pt x="1306830" y="60960"/>
                  </a:cubicBezTo>
                  <a:cubicBezTo>
                    <a:pt x="1304782" y="56864"/>
                    <a:pt x="1301258" y="53626"/>
                    <a:pt x="1299210" y="49530"/>
                  </a:cubicBezTo>
                  <a:cubicBezTo>
                    <a:pt x="1297414" y="45938"/>
                    <a:pt x="1297196" y="41692"/>
                    <a:pt x="1295400" y="38100"/>
                  </a:cubicBezTo>
                  <a:cubicBezTo>
                    <a:pt x="1293352" y="34004"/>
                    <a:pt x="1292313" y="27318"/>
                    <a:pt x="1287780" y="26670"/>
                  </a:cubicBezTo>
                  <a:cubicBezTo>
                    <a:pt x="1255068" y="21997"/>
                    <a:pt x="1221729" y="24395"/>
                    <a:pt x="1188720" y="22860"/>
                  </a:cubicBezTo>
                  <a:cubicBezTo>
                    <a:pt x="1167116" y="21855"/>
                    <a:pt x="1145540" y="20320"/>
                    <a:pt x="1123950" y="19050"/>
                  </a:cubicBezTo>
                  <a:cubicBezTo>
                    <a:pt x="1116330" y="17780"/>
                    <a:pt x="1108815" y="15240"/>
                    <a:pt x="1101090" y="15240"/>
                  </a:cubicBezTo>
                  <a:cubicBezTo>
                    <a:pt x="1065500" y="15240"/>
                    <a:pt x="1042434" y="18762"/>
                    <a:pt x="1009650" y="22860"/>
                  </a:cubicBezTo>
                  <a:cubicBezTo>
                    <a:pt x="975360" y="21590"/>
                    <a:pt x="941022" y="21259"/>
                    <a:pt x="906780" y="19050"/>
                  </a:cubicBezTo>
                  <a:cubicBezTo>
                    <a:pt x="899640" y="18589"/>
                    <a:pt x="872130" y="8770"/>
                    <a:pt x="868680" y="7620"/>
                  </a:cubicBezTo>
                  <a:lnTo>
                    <a:pt x="857250" y="3810"/>
                  </a:lnTo>
                  <a:lnTo>
                    <a:pt x="845820" y="0"/>
                  </a:lnTo>
                  <a:cubicBezTo>
                    <a:pt x="819062" y="1115"/>
                    <a:pt x="755984" y="1638"/>
                    <a:pt x="720090" y="7620"/>
                  </a:cubicBezTo>
                  <a:cubicBezTo>
                    <a:pt x="716129" y="8280"/>
                    <a:pt x="712522" y="10327"/>
                    <a:pt x="708660" y="11430"/>
                  </a:cubicBezTo>
                  <a:cubicBezTo>
                    <a:pt x="703625" y="12869"/>
                    <a:pt x="698555" y="14213"/>
                    <a:pt x="693420" y="15240"/>
                  </a:cubicBezTo>
                  <a:cubicBezTo>
                    <a:pt x="680204" y="17883"/>
                    <a:pt x="656699" y="21030"/>
                    <a:pt x="643890" y="22860"/>
                  </a:cubicBezTo>
                  <a:cubicBezTo>
                    <a:pt x="582193" y="19613"/>
                    <a:pt x="574582" y="16222"/>
                    <a:pt x="518160" y="22860"/>
                  </a:cubicBezTo>
                  <a:cubicBezTo>
                    <a:pt x="514171" y="23329"/>
                    <a:pt x="510540" y="25400"/>
                    <a:pt x="506730" y="26670"/>
                  </a:cubicBezTo>
                  <a:cubicBezTo>
                    <a:pt x="504190" y="34290"/>
                    <a:pt x="504790" y="43850"/>
                    <a:pt x="499110" y="49530"/>
                  </a:cubicBezTo>
                  <a:cubicBezTo>
                    <a:pt x="495300" y="53340"/>
                    <a:pt x="491129" y="56821"/>
                    <a:pt x="487680" y="60960"/>
                  </a:cubicBezTo>
                  <a:cubicBezTo>
                    <a:pt x="484749" y="64478"/>
                    <a:pt x="483298" y="69152"/>
                    <a:pt x="480060" y="72390"/>
                  </a:cubicBezTo>
                  <a:cubicBezTo>
                    <a:pt x="473872" y="78578"/>
                    <a:pt x="460363" y="83646"/>
                    <a:pt x="453390" y="87630"/>
                  </a:cubicBezTo>
                  <a:cubicBezTo>
                    <a:pt x="444411" y="92761"/>
                    <a:pt x="434897" y="100839"/>
                    <a:pt x="426720" y="106680"/>
                  </a:cubicBezTo>
                  <a:cubicBezTo>
                    <a:pt x="422994" y="109342"/>
                    <a:pt x="419100" y="111760"/>
                    <a:pt x="415290" y="114300"/>
                  </a:cubicBezTo>
                  <a:cubicBezTo>
                    <a:pt x="388061" y="155144"/>
                    <a:pt x="430465" y="93156"/>
                    <a:pt x="396240" y="137160"/>
                  </a:cubicBezTo>
                  <a:cubicBezTo>
                    <a:pt x="390617" y="144389"/>
                    <a:pt x="386080" y="152400"/>
                    <a:pt x="381000" y="160020"/>
                  </a:cubicBezTo>
                  <a:lnTo>
                    <a:pt x="373380" y="171450"/>
                  </a:lnTo>
                  <a:cubicBezTo>
                    <a:pt x="370840" y="175260"/>
                    <a:pt x="367208" y="178536"/>
                    <a:pt x="365760" y="182880"/>
                  </a:cubicBezTo>
                  <a:cubicBezTo>
                    <a:pt x="362229" y="193472"/>
                    <a:pt x="362208" y="196877"/>
                    <a:pt x="354330" y="205740"/>
                  </a:cubicBezTo>
                  <a:cubicBezTo>
                    <a:pt x="342790" y="218723"/>
                    <a:pt x="331262" y="225206"/>
                    <a:pt x="323850" y="240030"/>
                  </a:cubicBezTo>
                  <a:cubicBezTo>
                    <a:pt x="322054" y="243622"/>
                    <a:pt x="321097" y="247585"/>
                    <a:pt x="320040" y="251460"/>
                  </a:cubicBezTo>
                  <a:cubicBezTo>
                    <a:pt x="317284" y="261564"/>
                    <a:pt x="315732" y="272005"/>
                    <a:pt x="312420" y="281940"/>
                  </a:cubicBezTo>
                  <a:cubicBezTo>
                    <a:pt x="309880" y="289560"/>
                    <a:pt x="309255" y="298117"/>
                    <a:pt x="304800" y="304800"/>
                  </a:cubicBezTo>
                  <a:cubicBezTo>
                    <a:pt x="300473" y="311290"/>
                    <a:pt x="290476" y="326744"/>
                    <a:pt x="285750" y="331470"/>
                  </a:cubicBezTo>
                  <a:cubicBezTo>
                    <a:pt x="281260" y="335960"/>
                    <a:pt x="275000" y="338410"/>
                    <a:pt x="270510" y="342900"/>
                  </a:cubicBezTo>
                  <a:cubicBezTo>
                    <a:pt x="267272" y="346138"/>
                    <a:pt x="265932" y="350908"/>
                    <a:pt x="262890" y="354330"/>
                  </a:cubicBezTo>
                  <a:cubicBezTo>
                    <a:pt x="243910" y="375683"/>
                    <a:pt x="245972" y="373229"/>
                    <a:pt x="228600" y="384810"/>
                  </a:cubicBezTo>
                  <a:cubicBezTo>
                    <a:pt x="211759" y="410072"/>
                    <a:pt x="231552" y="382001"/>
                    <a:pt x="209550" y="407670"/>
                  </a:cubicBezTo>
                  <a:cubicBezTo>
                    <a:pt x="205417" y="412491"/>
                    <a:pt x="201811" y="417743"/>
                    <a:pt x="198120" y="422910"/>
                  </a:cubicBezTo>
                  <a:cubicBezTo>
                    <a:pt x="195458" y="426636"/>
                    <a:pt x="193946" y="431325"/>
                    <a:pt x="190500" y="434340"/>
                  </a:cubicBezTo>
                  <a:cubicBezTo>
                    <a:pt x="183608" y="440371"/>
                    <a:pt x="167640" y="449580"/>
                    <a:pt x="167640" y="449580"/>
                  </a:cubicBezTo>
                  <a:cubicBezTo>
                    <a:pt x="166370" y="453390"/>
                    <a:pt x="165412" y="457319"/>
                    <a:pt x="163830" y="461010"/>
                  </a:cubicBezTo>
                  <a:cubicBezTo>
                    <a:pt x="160542" y="468682"/>
                    <a:pt x="154217" y="480928"/>
                    <a:pt x="148590" y="487680"/>
                  </a:cubicBezTo>
                  <a:cubicBezTo>
                    <a:pt x="145141" y="491819"/>
                    <a:pt x="141643" y="496121"/>
                    <a:pt x="137160" y="499110"/>
                  </a:cubicBezTo>
                  <a:cubicBezTo>
                    <a:pt x="133818" y="501338"/>
                    <a:pt x="129540" y="501650"/>
                    <a:pt x="125730" y="502920"/>
                  </a:cubicBezTo>
                  <a:cubicBezTo>
                    <a:pt x="115570" y="533400"/>
                    <a:pt x="130810" y="497840"/>
                    <a:pt x="110490" y="518160"/>
                  </a:cubicBezTo>
                  <a:cubicBezTo>
                    <a:pt x="108668" y="519982"/>
                    <a:pt x="102903" y="544698"/>
                    <a:pt x="102870" y="544830"/>
                  </a:cubicBezTo>
                  <a:cubicBezTo>
                    <a:pt x="103492" y="569715"/>
                    <a:pt x="98840" y="667665"/>
                    <a:pt x="110490" y="720090"/>
                  </a:cubicBezTo>
                  <a:cubicBezTo>
                    <a:pt x="111361" y="724010"/>
                    <a:pt x="113030" y="727710"/>
                    <a:pt x="114300" y="731520"/>
                  </a:cubicBezTo>
                  <a:cubicBezTo>
                    <a:pt x="115570" y="755650"/>
                    <a:pt x="115922" y="779846"/>
                    <a:pt x="118110" y="803910"/>
                  </a:cubicBezTo>
                  <a:cubicBezTo>
                    <a:pt x="119174" y="815615"/>
                    <a:pt x="124474" y="816638"/>
                    <a:pt x="129540" y="826770"/>
                  </a:cubicBezTo>
                  <a:cubicBezTo>
                    <a:pt x="145314" y="858318"/>
                    <a:pt x="119132" y="816873"/>
                    <a:pt x="140970" y="849630"/>
                  </a:cubicBezTo>
                  <a:cubicBezTo>
                    <a:pt x="142240" y="854710"/>
                    <a:pt x="143341" y="859835"/>
                    <a:pt x="144780" y="864870"/>
                  </a:cubicBezTo>
                  <a:cubicBezTo>
                    <a:pt x="145883" y="868732"/>
                    <a:pt x="148092" y="872315"/>
                    <a:pt x="148590" y="876300"/>
                  </a:cubicBezTo>
                  <a:cubicBezTo>
                    <a:pt x="151913" y="902884"/>
                    <a:pt x="156210" y="956310"/>
                    <a:pt x="156210" y="956310"/>
                  </a:cubicBezTo>
                  <a:cubicBezTo>
                    <a:pt x="154940" y="974090"/>
                    <a:pt x="156723" y="992357"/>
                    <a:pt x="152400" y="1009650"/>
                  </a:cubicBezTo>
                  <a:cubicBezTo>
                    <a:pt x="150179" y="1018535"/>
                    <a:pt x="140056" y="1023822"/>
                    <a:pt x="137160" y="1032510"/>
                  </a:cubicBezTo>
                  <a:cubicBezTo>
                    <a:pt x="130454" y="1052628"/>
                    <a:pt x="135578" y="1040598"/>
                    <a:pt x="118110" y="1066800"/>
                  </a:cubicBezTo>
                  <a:cubicBezTo>
                    <a:pt x="115570" y="1070610"/>
                    <a:pt x="114153" y="1075483"/>
                    <a:pt x="110490" y="1078230"/>
                  </a:cubicBezTo>
                  <a:cubicBezTo>
                    <a:pt x="107038" y="1080819"/>
                    <a:pt x="89391" y="1094494"/>
                    <a:pt x="83820" y="1097280"/>
                  </a:cubicBezTo>
                  <a:cubicBezTo>
                    <a:pt x="77730" y="1100325"/>
                    <a:pt x="62847" y="1103272"/>
                    <a:pt x="57150" y="1104900"/>
                  </a:cubicBezTo>
                  <a:cubicBezTo>
                    <a:pt x="30888" y="1112403"/>
                    <a:pt x="64115" y="1105644"/>
                    <a:pt x="22860" y="1112520"/>
                  </a:cubicBezTo>
                  <a:cubicBezTo>
                    <a:pt x="19050" y="1115060"/>
                    <a:pt x="14668" y="1116902"/>
                    <a:pt x="11430" y="1120140"/>
                  </a:cubicBezTo>
                  <a:cubicBezTo>
                    <a:pt x="4044" y="1127526"/>
                    <a:pt x="3099" y="1133704"/>
                    <a:pt x="0" y="1143000"/>
                  </a:cubicBezTo>
                  <a:cubicBezTo>
                    <a:pt x="33393" y="1176393"/>
                    <a:pt x="-7472" y="1134034"/>
                    <a:pt x="19050" y="1165860"/>
                  </a:cubicBezTo>
                  <a:cubicBezTo>
                    <a:pt x="22499" y="1169999"/>
                    <a:pt x="27172" y="1173037"/>
                    <a:pt x="30480" y="1177290"/>
                  </a:cubicBezTo>
                  <a:cubicBezTo>
                    <a:pt x="57150" y="1211580"/>
                    <a:pt x="36195" y="1188720"/>
                    <a:pt x="53340" y="1211580"/>
                  </a:cubicBezTo>
                  <a:cubicBezTo>
                    <a:pt x="57150" y="1216660"/>
                    <a:pt x="61405" y="1221435"/>
                    <a:pt x="64770" y="1226820"/>
                  </a:cubicBezTo>
                  <a:cubicBezTo>
                    <a:pt x="67780" y="1231636"/>
                    <a:pt x="67846" y="1238652"/>
                    <a:pt x="72390" y="1242060"/>
                  </a:cubicBezTo>
                  <a:cubicBezTo>
                    <a:pt x="86403" y="1252570"/>
                    <a:pt x="131712" y="1252719"/>
                    <a:pt x="140970" y="1253490"/>
                  </a:cubicBezTo>
                  <a:cubicBezTo>
                    <a:pt x="179770" y="1266423"/>
                    <a:pt x="160319" y="1261110"/>
                    <a:pt x="243840" y="1261110"/>
                  </a:cubicBezTo>
                  <a:cubicBezTo>
                    <a:pt x="266987" y="1261110"/>
                    <a:pt x="306344" y="1256282"/>
                    <a:pt x="331470" y="1253490"/>
                  </a:cubicBezTo>
                  <a:cubicBezTo>
                    <a:pt x="375920" y="1254760"/>
                    <a:pt x="420470" y="1254055"/>
                    <a:pt x="464820" y="1257300"/>
                  </a:cubicBezTo>
                  <a:cubicBezTo>
                    <a:pt x="472831" y="1257886"/>
                    <a:pt x="487680" y="1264920"/>
                    <a:pt x="487680" y="1264920"/>
                  </a:cubicBezTo>
                  <a:cubicBezTo>
                    <a:pt x="519667" y="1288910"/>
                    <a:pt x="484898" y="1266258"/>
                    <a:pt x="521970" y="1280160"/>
                  </a:cubicBezTo>
                  <a:cubicBezTo>
                    <a:pt x="526259" y="1281768"/>
                    <a:pt x="546967" y="1298254"/>
                    <a:pt x="548640" y="1299210"/>
                  </a:cubicBezTo>
                  <a:cubicBezTo>
                    <a:pt x="552127" y="1301203"/>
                    <a:pt x="556379" y="1301438"/>
                    <a:pt x="560070" y="1303020"/>
                  </a:cubicBezTo>
                  <a:cubicBezTo>
                    <a:pt x="583097" y="1312889"/>
                    <a:pt x="567608" y="1307328"/>
                    <a:pt x="586740" y="1318260"/>
                  </a:cubicBezTo>
                  <a:cubicBezTo>
                    <a:pt x="591671" y="1321078"/>
                    <a:pt x="597049" y="1323062"/>
                    <a:pt x="601980" y="1325880"/>
                  </a:cubicBezTo>
                  <a:cubicBezTo>
                    <a:pt x="632215" y="1343157"/>
                    <a:pt x="593320" y="1322416"/>
                    <a:pt x="624840" y="1344930"/>
                  </a:cubicBezTo>
                  <a:cubicBezTo>
                    <a:pt x="629462" y="1348231"/>
                    <a:pt x="635149" y="1349732"/>
                    <a:pt x="640080" y="1352550"/>
                  </a:cubicBezTo>
                  <a:cubicBezTo>
                    <a:pt x="658887" y="1363297"/>
                    <a:pt x="644944" y="1357971"/>
                    <a:pt x="666750" y="1371600"/>
                  </a:cubicBezTo>
                  <a:cubicBezTo>
                    <a:pt x="671566" y="1374610"/>
                    <a:pt x="676910" y="1376680"/>
                    <a:pt x="681990" y="1379220"/>
                  </a:cubicBezTo>
                  <a:cubicBezTo>
                    <a:pt x="687495" y="1395735"/>
                    <a:pt x="690232" y="1398465"/>
                    <a:pt x="681990" y="1421130"/>
                  </a:cubicBezTo>
                  <a:cubicBezTo>
                    <a:pt x="680149" y="1426194"/>
                    <a:pt x="674009" y="1428421"/>
                    <a:pt x="670560" y="1432560"/>
                  </a:cubicBezTo>
                  <a:cubicBezTo>
                    <a:pt x="667629" y="1436078"/>
                    <a:pt x="664800" y="1439806"/>
                    <a:pt x="662940" y="1443990"/>
                  </a:cubicBezTo>
                  <a:cubicBezTo>
                    <a:pt x="659678" y="1451330"/>
                    <a:pt x="657860" y="1459230"/>
                    <a:pt x="655320" y="1466850"/>
                  </a:cubicBezTo>
                  <a:lnTo>
                    <a:pt x="651510" y="1478280"/>
                  </a:lnTo>
                  <a:cubicBezTo>
                    <a:pt x="648991" y="1533687"/>
                    <a:pt x="654197" y="1541265"/>
                    <a:pt x="643890" y="1577340"/>
                  </a:cubicBezTo>
                  <a:cubicBezTo>
                    <a:pt x="635553" y="1606520"/>
                    <a:pt x="645818" y="1570144"/>
                    <a:pt x="632460" y="1600200"/>
                  </a:cubicBezTo>
                  <a:cubicBezTo>
                    <a:pt x="629198" y="1607540"/>
                    <a:pt x="627380" y="1615440"/>
                    <a:pt x="624840" y="1623060"/>
                  </a:cubicBezTo>
                  <a:lnTo>
                    <a:pt x="621030" y="1634490"/>
                  </a:lnTo>
                  <a:cubicBezTo>
                    <a:pt x="622300" y="1654810"/>
                    <a:pt x="623678" y="1675124"/>
                    <a:pt x="624840" y="1695450"/>
                  </a:cubicBezTo>
                  <a:cubicBezTo>
                    <a:pt x="626219" y="1719574"/>
                    <a:pt x="625385" y="1743898"/>
                    <a:pt x="628650" y="1767840"/>
                  </a:cubicBezTo>
                  <a:cubicBezTo>
                    <a:pt x="629615" y="1774915"/>
                    <a:pt x="644380" y="1786432"/>
                    <a:pt x="647700" y="1790700"/>
                  </a:cubicBezTo>
                  <a:cubicBezTo>
                    <a:pt x="653323" y="1797929"/>
                    <a:pt x="657860" y="1805940"/>
                    <a:pt x="662940" y="1813560"/>
                  </a:cubicBezTo>
                  <a:cubicBezTo>
                    <a:pt x="662953" y="1813579"/>
                    <a:pt x="678180" y="1836420"/>
                    <a:pt x="678180" y="1836420"/>
                  </a:cubicBezTo>
                  <a:cubicBezTo>
                    <a:pt x="681990" y="1842770"/>
                    <a:pt x="685167" y="1849546"/>
                    <a:pt x="689610" y="1855470"/>
                  </a:cubicBezTo>
                  <a:cubicBezTo>
                    <a:pt x="692843" y="1859781"/>
                    <a:pt x="697230" y="1863090"/>
                    <a:pt x="701040" y="1866900"/>
                  </a:cubicBezTo>
                  <a:cubicBezTo>
                    <a:pt x="710617" y="1895630"/>
                    <a:pt x="696585" y="1861331"/>
                    <a:pt x="716280" y="1885950"/>
                  </a:cubicBezTo>
                  <a:cubicBezTo>
                    <a:pt x="718789" y="1889086"/>
                    <a:pt x="718140" y="1893869"/>
                    <a:pt x="720090" y="1897380"/>
                  </a:cubicBezTo>
                  <a:cubicBezTo>
                    <a:pt x="741925" y="1936682"/>
                    <a:pt x="730519" y="1905807"/>
                    <a:pt x="739140" y="1931670"/>
                  </a:cubicBezTo>
                  <a:cubicBezTo>
                    <a:pt x="734385" y="1979224"/>
                    <a:pt x="730277" y="2002006"/>
                    <a:pt x="739140" y="2057400"/>
                  </a:cubicBezTo>
                  <a:cubicBezTo>
                    <a:pt x="739863" y="2061922"/>
                    <a:pt x="746386" y="2063160"/>
                    <a:pt x="750570" y="2065020"/>
                  </a:cubicBezTo>
                  <a:cubicBezTo>
                    <a:pt x="769350" y="2073367"/>
                    <a:pt x="783043" y="2074845"/>
                    <a:pt x="803910" y="2076450"/>
                  </a:cubicBezTo>
                  <a:cubicBezTo>
                    <a:pt x="826738" y="2078206"/>
                    <a:pt x="849657" y="2078569"/>
                    <a:pt x="872490" y="2080260"/>
                  </a:cubicBezTo>
                  <a:cubicBezTo>
                    <a:pt x="883959" y="2081110"/>
                    <a:pt x="895319" y="2083115"/>
                    <a:pt x="906780" y="2084070"/>
                  </a:cubicBezTo>
                  <a:cubicBezTo>
                    <a:pt x="925806" y="2085656"/>
                    <a:pt x="944894" y="2086416"/>
                    <a:pt x="963930" y="2087880"/>
                  </a:cubicBezTo>
                  <a:cubicBezTo>
                    <a:pt x="977916" y="2088956"/>
                    <a:pt x="991857" y="2090571"/>
                    <a:pt x="1005840" y="2091690"/>
                  </a:cubicBezTo>
                  <a:lnTo>
                    <a:pt x="1059180" y="2095500"/>
                  </a:lnTo>
                  <a:cubicBezTo>
                    <a:pt x="1070610" y="2094230"/>
                    <a:pt x="1082145" y="2093689"/>
                    <a:pt x="1093470" y="2091690"/>
                  </a:cubicBezTo>
                  <a:cubicBezTo>
                    <a:pt x="1103783" y="2089870"/>
                    <a:pt x="1113681" y="2086124"/>
                    <a:pt x="1123950" y="2084070"/>
                  </a:cubicBezTo>
                  <a:cubicBezTo>
                    <a:pt x="1130300" y="2082800"/>
                    <a:pt x="1136718" y="2081831"/>
                    <a:pt x="1143000" y="2080260"/>
                  </a:cubicBezTo>
                  <a:cubicBezTo>
                    <a:pt x="1146896" y="2079286"/>
                    <a:pt x="1150568" y="2077553"/>
                    <a:pt x="1154430" y="2076450"/>
                  </a:cubicBezTo>
                  <a:cubicBezTo>
                    <a:pt x="1159465" y="2075011"/>
                    <a:pt x="1164654" y="2074145"/>
                    <a:pt x="1169670" y="2072640"/>
                  </a:cubicBezTo>
                  <a:cubicBezTo>
                    <a:pt x="1177363" y="2070332"/>
                    <a:pt x="1184499" y="2065172"/>
                    <a:pt x="1192530" y="2065020"/>
                  </a:cubicBezTo>
                  <a:lnTo>
                    <a:pt x="1657350" y="2057400"/>
                  </a:lnTo>
                  <a:cubicBezTo>
                    <a:pt x="1666240" y="2056130"/>
                    <a:pt x="1675270" y="2055609"/>
                    <a:pt x="1684020" y="2053590"/>
                  </a:cubicBezTo>
                  <a:lnTo>
                    <a:pt x="1718310" y="2042160"/>
                  </a:lnTo>
                  <a:cubicBezTo>
                    <a:pt x="1722120" y="2040890"/>
                    <a:pt x="1725802" y="2039138"/>
                    <a:pt x="1729740" y="2038350"/>
                  </a:cubicBezTo>
                  <a:cubicBezTo>
                    <a:pt x="1736090" y="2037080"/>
                    <a:pt x="1742468" y="2035945"/>
                    <a:pt x="1748790" y="2034540"/>
                  </a:cubicBezTo>
                  <a:cubicBezTo>
                    <a:pt x="1767321" y="2030422"/>
                    <a:pt x="1773555" y="2040890"/>
                    <a:pt x="1779270" y="2038350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06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Breakout Rooms:  Work through R Script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514600"/>
            <a:ext cx="6629400" cy="3590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6" y="1066800"/>
            <a:ext cx="1561328" cy="13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Questions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sorts of </a:t>
            </a:r>
            <a:r>
              <a:rPr lang="en-US" dirty="0" smtClean="0"/>
              <a:t>studies have you seen distance sampling applied to?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 smtClean="0"/>
              <a:t>similarities do you see between the N-mixture and </a:t>
            </a:r>
            <a:r>
              <a:rPr lang="en-US" dirty="0" smtClean="0"/>
              <a:t>distance sampling </a:t>
            </a:r>
            <a:r>
              <a:rPr lang="en-US" dirty="0" smtClean="0"/>
              <a:t>models?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differences do you see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Why does the distance sampling model use the Multinomial distribution to model detection?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Should you include the same covariate in the detection and abundance portions of the model?</a:t>
            </a:r>
          </a:p>
        </p:txBody>
      </p:sp>
    </p:spTree>
    <p:extLst>
      <p:ext uri="{BB962C8B-B14F-4D97-AF65-F5344CB8AC3E}">
        <p14:creationId xmlns:p14="http://schemas.microsoft.com/office/powerpoint/2010/main" val="40755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Resources </a:t>
            </a:r>
            <a:r>
              <a:rPr lang="en-US" sz="3200" dirty="0" smtClean="0"/>
              <a:t>on </a:t>
            </a:r>
            <a:r>
              <a:rPr lang="en-US" sz="3200" dirty="0" smtClean="0"/>
              <a:t>Distance </a:t>
            </a:r>
            <a:r>
              <a:rPr lang="en-US" sz="3200" dirty="0" smtClean="0"/>
              <a:t>S</a:t>
            </a:r>
            <a:r>
              <a:rPr lang="en-US" sz="3200" dirty="0" smtClean="0"/>
              <a:t>ampling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925239" y="4843046"/>
            <a:ext cx="1990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(Buckland et al. 2015)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715439" y="4843046"/>
            <a:ext cx="1990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(Buckland et al. 2004)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48810" y="4843046"/>
            <a:ext cx="1990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(Buckland et al. 1993)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433562" y="4843046"/>
            <a:ext cx="1990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(Buckland et al. 2001)</a:t>
            </a:r>
            <a:endParaRPr lang="en-US" sz="1600" dirty="0"/>
          </a:p>
        </p:txBody>
      </p:sp>
      <p:sp>
        <p:nvSpPr>
          <p:cNvPr id="8" name="AutoShape 6" descr="Image result for kery schaub 20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Bayesian Population Analysis using WinBUGS - 1st Edition - ISBN: 9780123870209, 9780123870216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kery and royle 2016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Image result for distance sampling book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5960"/>
            <a:ext cx="1870633" cy="2834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24" y="1965960"/>
            <a:ext cx="1844550" cy="2834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65" y="1965960"/>
            <a:ext cx="1927375" cy="2834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432" y="1965960"/>
            <a:ext cx="1824768" cy="2834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014432" y="1219200"/>
            <a:ext cx="1824768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9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How to Estimate Density and Abundance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C6525-6B3B-4E40-8F7F-AD9791E1E95B}"/>
              </a:ext>
            </a:extLst>
          </p:cNvPr>
          <p:cNvSpPr txBox="1"/>
          <p:nvPr/>
        </p:nvSpPr>
        <p:spPr>
          <a:xfrm>
            <a:off x="6781801" y="2743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534400" cy="3810000"/>
          </a:xfrm>
        </p:spPr>
        <p:txBody>
          <a:bodyPr/>
          <a:lstStyle/>
          <a:p>
            <a:r>
              <a:rPr lang="en-US" dirty="0" smtClean="0"/>
              <a:t>Don’t need distance </a:t>
            </a:r>
            <a:r>
              <a:rPr lang="en-US" dirty="0" smtClean="0"/>
              <a:t>sampling (or other methods) </a:t>
            </a:r>
            <a:r>
              <a:rPr lang="en-US" dirty="0" smtClean="0"/>
              <a:t>if the probability of detection (p) = 100%, but this scenario helps one understand how distance sampling accounts for imperfect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is 100%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55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Estimate Density and Abundance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C6525-6B3B-4E40-8F7F-AD9791E1E95B}"/>
              </a:ext>
            </a:extLst>
          </p:cNvPr>
          <p:cNvSpPr txBox="1"/>
          <p:nvPr/>
        </p:nvSpPr>
        <p:spPr>
          <a:xfrm>
            <a:off x="6781801" y="2743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534400" cy="3810000"/>
          </a:xfrm>
        </p:spPr>
        <p:txBody>
          <a:bodyPr/>
          <a:lstStyle/>
          <a:p>
            <a:r>
              <a:rPr lang="en-US" dirty="0" smtClean="0"/>
              <a:t>True abundance (N) is same as observed count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True density (D) is easy to calculate if you know the size of the area surveyed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Area surveyed for (straight) transects is just a rectangle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is 100%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05765" y="2373868"/>
                <a:ext cx="15324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𝐶𝑜𝑢𝑛𝑡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765" y="2373868"/>
                <a:ext cx="1532471" cy="369332"/>
              </a:xfrm>
              <a:prstGeom prst="rect">
                <a:avLst/>
              </a:prstGeom>
              <a:blipFill>
                <a:blip r:embed="rId3"/>
                <a:stretch>
                  <a:fillRect l="-3968" r="-396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11407" y="3858498"/>
                <a:ext cx="1521186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07" y="3858498"/>
                <a:ext cx="1521186" cy="693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35943" y="5698365"/>
                <a:ext cx="3272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𝑊𝑖𝑑𝑡h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943" y="5698365"/>
                <a:ext cx="3272114" cy="369332"/>
              </a:xfrm>
              <a:prstGeom prst="rect">
                <a:avLst/>
              </a:prstGeom>
              <a:blipFill>
                <a:blip r:embed="rId5"/>
                <a:stretch>
                  <a:fillRect l="-1866" r="-298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Estimate Density and Abundance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C6525-6B3B-4E40-8F7F-AD9791E1E95B}"/>
              </a:ext>
            </a:extLst>
          </p:cNvPr>
          <p:cNvSpPr txBox="1"/>
          <p:nvPr/>
        </p:nvSpPr>
        <p:spPr>
          <a:xfrm>
            <a:off x="6781801" y="2743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is 100%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43000" y="3429000"/>
                <a:ext cx="6858000" cy="85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𝐷</m:t>
                          </m:r>
                        </m:e>
                      </m:acc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𝑆𝑒𝑎𝑟𝑐h𝐷𝑖𝑠𝑡𝑎𝑛𝑐𝑒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𝑇𝑜𝑡𝑎𝑙𝑇𝑟𝑎𝑛𝑠𝑒𝑐𝑡𝐿𝑒𝑛𝑔𝑡h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429000"/>
                <a:ext cx="6858000" cy="851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Pop Quiz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114801"/>
          </a:xfrm>
        </p:spPr>
        <p:txBody>
          <a:bodyPr/>
          <a:lstStyle/>
          <a:p>
            <a:r>
              <a:rPr lang="en-US" dirty="0" smtClean="0"/>
              <a:t>Assume you surveyed 5 m on both sides of 100 transects that were each 1,000 m long, and you counted 250 lizards.</a:t>
            </a:r>
          </a:p>
          <a:p>
            <a:r>
              <a:rPr lang="en-US" dirty="0" smtClean="0"/>
              <a:t>Assume p = 100%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1"/>
                </a:solidFill>
              </a:rPr>
              <a:t>What is the estimated density </a:t>
            </a:r>
            <a:r>
              <a:rPr lang="en-US" dirty="0">
                <a:solidFill>
                  <a:schemeClr val="accent1"/>
                </a:solidFill>
              </a:rPr>
              <a:t>of horned lizards per </a:t>
            </a:r>
            <a:r>
              <a:rPr lang="en-US" dirty="0" smtClean="0">
                <a:solidFill>
                  <a:schemeClr val="accent1"/>
                </a:solidFill>
              </a:rPr>
              <a:t>hectare (ha)?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Hint: 1 ha = 10,000 m</a:t>
            </a:r>
            <a:r>
              <a:rPr lang="en-US" baseline="30000" dirty="0" smtClean="0">
                <a:solidFill>
                  <a:schemeClr val="accent1"/>
                </a:solidFill>
              </a:rPr>
              <a:t>2</a:t>
            </a:r>
            <a:endParaRPr lang="en-US" baseline="30000" dirty="0">
              <a:solidFill>
                <a:schemeClr val="accent1"/>
              </a:solidFill>
            </a:endParaRP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838200"/>
            <a:ext cx="914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When probability of detection is 100%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521679"/>
            <a:ext cx="3059450" cy="1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STtemplate (2)">
  <a:themeElements>
    <a:clrScheme name="WEST_custom_1">
      <a:dk1>
        <a:srgbClr val="000000"/>
      </a:dk1>
      <a:lt1>
        <a:srgbClr val="FFFFFF"/>
      </a:lt1>
      <a:dk2>
        <a:srgbClr val="3D4C20"/>
      </a:dk2>
      <a:lt2>
        <a:srgbClr val="FFE4A4"/>
      </a:lt2>
      <a:accent1>
        <a:srgbClr val="76923C"/>
      </a:accent1>
      <a:accent2>
        <a:srgbClr val="C3D69B"/>
      </a:accent2>
      <a:accent3>
        <a:srgbClr val="D7E3BC"/>
      </a:accent3>
      <a:accent4>
        <a:srgbClr val="EBF1DD"/>
      </a:accent4>
      <a:accent5>
        <a:srgbClr val="C4BD97"/>
      </a:accent5>
      <a:accent6>
        <a:srgbClr val="938953"/>
      </a:accent6>
      <a:hlink>
        <a:srgbClr val="9BBB59"/>
      </a:hlink>
      <a:folHlink>
        <a:srgbClr val="4F612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EST Slides">
  <a:themeElements>
    <a:clrScheme name="WEST_custom_1">
      <a:dk1>
        <a:srgbClr val="000000"/>
      </a:dk1>
      <a:lt1>
        <a:srgbClr val="FFFFFF"/>
      </a:lt1>
      <a:dk2>
        <a:srgbClr val="3D4C20"/>
      </a:dk2>
      <a:lt2>
        <a:srgbClr val="FFE4A4"/>
      </a:lt2>
      <a:accent1>
        <a:srgbClr val="76923C"/>
      </a:accent1>
      <a:accent2>
        <a:srgbClr val="C3D69B"/>
      </a:accent2>
      <a:accent3>
        <a:srgbClr val="D7E3BC"/>
      </a:accent3>
      <a:accent4>
        <a:srgbClr val="EBF1DD"/>
      </a:accent4>
      <a:accent5>
        <a:srgbClr val="C4BD97"/>
      </a:accent5>
      <a:accent6>
        <a:srgbClr val="938953"/>
      </a:accent6>
      <a:hlink>
        <a:srgbClr val="9BBB59"/>
      </a:hlink>
      <a:folHlink>
        <a:srgbClr val="4F612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lored Background">
  <a:themeElements>
    <a:clrScheme name="WEST_custom_1">
      <a:dk1>
        <a:srgbClr val="000000"/>
      </a:dk1>
      <a:lt1>
        <a:srgbClr val="FFFFFF"/>
      </a:lt1>
      <a:dk2>
        <a:srgbClr val="3D4C20"/>
      </a:dk2>
      <a:lt2>
        <a:srgbClr val="FFE4A4"/>
      </a:lt2>
      <a:accent1>
        <a:srgbClr val="76923C"/>
      </a:accent1>
      <a:accent2>
        <a:srgbClr val="C3D69B"/>
      </a:accent2>
      <a:accent3>
        <a:srgbClr val="D7E3BC"/>
      </a:accent3>
      <a:accent4>
        <a:srgbClr val="EBF1DD"/>
      </a:accent4>
      <a:accent5>
        <a:srgbClr val="C4BD97"/>
      </a:accent5>
      <a:accent6>
        <a:srgbClr val="938953"/>
      </a:accent6>
      <a:hlink>
        <a:srgbClr val="9BBB59"/>
      </a:hlink>
      <a:folHlink>
        <a:srgbClr val="4F612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nd Slide Design">
  <a:themeElements>
    <a:clrScheme name="WEST_custom_1">
      <a:dk1>
        <a:srgbClr val="000000"/>
      </a:dk1>
      <a:lt1>
        <a:srgbClr val="FFFFFF"/>
      </a:lt1>
      <a:dk2>
        <a:srgbClr val="3D4C20"/>
      </a:dk2>
      <a:lt2>
        <a:srgbClr val="FFE4A4"/>
      </a:lt2>
      <a:accent1>
        <a:srgbClr val="76923C"/>
      </a:accent1>
      <a:accent2>
        <a:srgbClr val="C3D69B"/>
      </a:accent2>
      <a:accent3>
        <a:srgbClr val="D7E3BC"/>
      </a:accent3>
      <a:accent4>
        <a:srgbClr val="EBF1DD"/>
      </a:accent4>
      <a:accent5>
        <a:srgbClr val="C4BD97"/>
      </a:accent5>
      <a:accent6>
        <a:srgbClr val="938953"/>
      </a:accent6>
      <a:hlink>
        <a:srgbClr val="9BBB59"/>
      </a:hlink>
      <a:folHlink>
        <a:srgbClr val="4F612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WESTtemplate (2)</Template>
  <TotalTime>2547</TotalTime>
  <Words>1758</Words>
  <Application>Microsoft Office PowerPoint</Application>
  <PresentationFormat>On-screen Show (4:3)</PresentationFormat>
  <Paragraphs>294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Cambria Math</vt:lpstr>
      <vt:lpstr>Lucida Console</vt:lpstr>
      <vt:lpstr>Wingdings</vt:lpstr>
      <vt:lpstr>WESTtemplate (2)</vt:lpstr>
      <vt:lpstr>WEST Slides</vt:lpstr>
      <vt:lpstr>Colored Background</vt:lpstr>
      <vt:lpstr>End Slide Design</vt:lpstr>
      <vt:lpstr>PowerPoint Presentation</vt:lpstr>
      <vt:lpstr>PowerPoint Presentation</vt:lpstr>
      <vt:lpstr>PowerPoint Presentation</vt:lpstr>
      <vt:lpstr>Distance Sampling</vt:lpstr>
      <vt:lpstr>Resources on Distance Sampling</vt:lpstr>
      <vt:lpstr>How to Estimate Density and Abundance</vt:lpstr>
      <vt:lpstr>How to Estimate Density and Abundance</vt:lpstr>
      <vt:lpstr>How to Estimate Density and Abundance</vt:lpstr>
      <vt:lpstr>Pop Quiz</vt:lpstr>
      <vt:lpstr>Answer?</vt:lpstr>
      <vt:lpstr>Segue</vt:lpstr>
      <vt:lpstr>Segue</vt:lpstr>
      <vt:lpstr>Segue</vt:lpstr>
      <vt:lpstr>Segue</vt:lpstr>
      <vt:lpstr>Segue</vt:lpstr>
      <vt:lpstr>How to Estimate Density and Abundance</vt:lpstr>
      <vt:lpstr>How to Estimate Density and Abundance</vt:lpstr>
      <vt:lpstr>How to Estimate Density and Abundance</vt:lpstr>
      <vt:lpstr>Pop Quiz</vt:lpstr>
      <vt:lpstr>Answer?</vt:lpstr>
      <vt:lpstr>Summary</vt:lpstr>
      <vt:lpstr>PowerPoint Presentation</vt:lpstr>
      <vt:lpstr>Resources on Hierarchical Models</vt:lpstr>
      <vt:lpstr>Hierarchical Models, Defined</vt:lpstr>
      <vt:lpstr>Ecology and Hierarchical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on Hierarchical Distance Sampling</vt:lpstr>
      <vt:lpstr>Hierarchical Distance Sampling (HDS)</vt:lpstr>
      <vt:lpstr>HDS Data Structure</vt:lpstr>
      <vt:lpstr>The HDS Process Model (Abundance)</vt:lpstr>
      <vt:lpstr>The HDS Observation Model (Detection)</vt:lpstr>
      <vt:lpstr>The HDS Observation Model (Detection)</vt:lpstr>
      <vt:lpstr>PowerPoint Presentation</vt:lpstr>
      <vt:lpstr>Pronghorn Aerial Line Transect Surveys</vt:lpstr>
      <vt:lpstr>Pronghorn Aerial Line Transect Surveys</vt:lpstr>
      <vt:lpstr>Example Data:  Pronghorn</vt:lpstr>
      <vt:lpstr>Research Question</vt:lpstr>
      <vt:lpstr>Breakout Rooms:  Work through R Script</vt:lpstr>
      <vt:lpstr>Questions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Sullivan</dc:creator>
  <cp:lastModifiedBy>Jason Carlisle</cp:lastModifiedBy>
  <cp:revision>87</cp:revision>
  <dcterms:created xsi:type="dcterms:W3CDTF">2013-08-06T19:40:45Z</dcterms:created>
  <dcterms:modified xsi:type="dcterms:W3CDTF">2021-12-01T21:32:55Z</dcterms:modified>
</cp:coreProperties>
</file>